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6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279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4C6511B-8BC7-4A28-8CFC-6A4C6DFDF814}">
          <p14:sldIdLst>
            <p14:sldId id="256"/>
            <p14:sldId id="270"/>
            <p14:sldId id="261"/>
            <p14:sldId id="312"/>
            <p14:sldId id="313"/>
            <p14:sldId id="314"/>
            <p14:sldId id="315"/>
            <p14:sldId id="316"/>
            <p14:sldId id="317"/>
            <p14:sldId id="318"/>
            <p14:sldId id="279"/>
          </p14:sldIdLst>
        </p14:section>
        <p14:section name="Oddíl bez názvu" id="{A3181E74-AF14-4D1A-B70A-72355E5CC86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00CC"/>
    <a:srgbClr val="78809B"/>
    <a:srgbClr val="FFFF66"/>
    <a:srgbClr val="FDE0A5"/>
    <a:srgbClr val="CC9900"/>
    <a:srgbClr val="99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4FE6E-5F5A-461E-A6AC-6BB3F328A98E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0C62-9C2C-42FE-BEA6-DF640B451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4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6098-9125-4576-8B94-3FF46E182D2E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43B60-B9FE-4B98-A08D-96DCF5DE7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43B60-B9FE-4B98-A08D-96DCF5DE7E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61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6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5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70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4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7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19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4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7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69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007302-579B-45CA-A6EF-E5A4C07F2E23}" type="datetimeFigureOut">
              <a:rPr lang="cs-CZ" smtClean="0"/>
              <a:t>10.06.2021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1426464"/>
            <a:ext cx="7543800" cy="1638205"/>
          </a:xfrm>
        </p:spPr>
        <p:txBody>
          <a:bodyPr>
            <a:noAutofit/>
          </a:bodyPr>
          <a:lstStyle/>
          <a:p>
            <a:pPr algn="ctr"/>
            <a:r>
              <a:rPr lang="cs-CZ" sz="6600" b="1" dirty="0">
                <a:solidFill>
                  <a:schemeClr val="accent2"/>
                </a:solidFill>
              </a:rPr>
              <a:t>Informace o postupu realizace SCLLD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960" y="4477572"/>
            <a:ext cx="7543800" cy="8572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Valná hromada 23. 6. 2021</a:t>
            </a:r>
          </a:p>
          <a:p>
            <a:pPr algn="ctr"/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4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66" y="3064669"/>
            <a:ext cx="2200502" cy="9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6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0" y="95838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AnetaMull\Desktop\MAS práce\Zpravodaj MAS\Zima 2019\Mapy\mas_moravska_cesta-OPŽP.2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5" y="635027"/>
            <a:ext cx="7540486" cy="531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95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45" y="52866"/>
            <a:ext cx="1468097" cy="6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238262" y="941009"/>
            <a:ext cx="6231137" cy="22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450"/>
              </a:spcBef>
              <a:spcAft>
                <a:spcPts val="450"/>
              </a:spcAft>
            </a:pPr>
            <a:r>
              <a:rPr lang="cs-CZ" altLang="cs-CZ" sz="3000" b="1" dirty="0">
                <a:solidFill>
                  <a:srgbClr val="000000"/>
                </a:solidFill>
                <a:latin typeface="Verdana" panose="020B0604030504040204" pitchFamily="34" charset="0"/>
              </a:rPr>
              <a:t>Děkuji za pozornost</a:t>
            </a:r>
          </a:p>
          <a:p>
            <a:pPr algn="ctr" eaLnBrk="1" hangingPunct="1">
              <a:spcAft>
                <a:spcPts val="450"/>
              </a:spcAft>
            </a:pPr>
            <a:r>
              <a:rPr lang="cs-CZ" altLang="cs-CZ" sz="2100" b="1" dirty="0">
                <a:solidFill>
                  <a:srgbClr val="000000"/>
                </a:solidFill>
                <a:latin typeface="Verdana" panose="020B0604030504040204" pitchFamily="34" charset="0"/>
              </a:rPr>
              <a:t>Aneta Műllerová</a:t>
            </a:r>
            <a:br>
              <a:rPr lang="cs-CZ" altLang="cs-CZ" sz="21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cs-CZ" altLang="cs-CZ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114030" y="941009"/>
            <a:ext cx="6665119" cy="2260997"/>
          </a:xfrm>
          <a:prstGeom prst="round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31" y="3281518"/>
            <a:ext cx="1789281" cy="28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0034" y="659364"/>
            <a:ext cx="37239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300" b="1" dirty="0">
                <a:latin typeface="+mj-lt"/>
              </a:rPr>
              <a:t>Strategie komunitně vedeného místního rozvoje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68524" y="378140"/>
            <a:ext cx="4046933" cy="215968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4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66" y="108546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39" y="659364"/>
            <a:ext cx="3593926" cy="5095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4100"/>
          <a:stretch/>
        </p:blipFill>
        <p:spPr>
          <a:xfrm>
            <a:off x="368524" y="2696853"/>
            <a:ext cx="4307010" cy="338584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75582" y="5956367"/>
            <a:ext cx="35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33240" y="5857461"/>
            <a:ext cx="359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SCLLD schválena dne 1. 11. 2016</a:t>
            </a:r>
          </a:p>
        </p:txBody>
      </p:sp>
    </p:spTree>
    <p:extLst>
      <p:ext uri="{BB962C8B-B14F-4D97-AF65-F5344CB8AC3E}">
        <p14:creationId xmlns:p14="http://schemas.microsoft.com/office/powerpoint/2010/main" val="312015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67179"/>
            <a:ext cx="7593496" cy="867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/>
              <a:t>Strategie komunitně vedeného místního rozvoje 2014-2020</a:t>
            </a:r>
            <a:endParaRPr lang="cs-CZ" sz="2800" b="1" dirty="0"/>
          </a:p>
        </p:txBody>
      </p:sp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11" y="75867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1938" y="816122"/>
            <a:ext cx="803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Přehled vyhlášených výzev a přijatých projektů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7760" y="4896175"/>
            <a:ext cx="8030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>
                <a:latin typeface="Verdana" panose="020B0604030504040204" pitchFamily="34" charset="0"/>
                <a:ea typeface="Times New Roman" panose="02020603050405020304" pitchFamily="18" charset="0"/>
              </a:rPr>
              <a:t>V období let 2016–2019 vyhlásila MAS Moravská cesta celkem 17 výzev ve čtyřech operačních programech a vybrala 93 projektů k realizaci. 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9F72A1-58C1-432E-A525-51743A576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99"/>
          <a:stretch/>
        </p:blipFill>
        <p:spPr>
          <a:xfrm>
            <a:off x="908005" y="1386520"/>
            <a:ext cx="7342805" cy="31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0" y="95838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5F83B9-1ECA-455F-B990-D1A3AF43C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89"/>
          <a:stretch/>
        </p:blipFill>
        <p:spPr>
          <a:xfrm>
            <a:off x="550416" y="794609"/>
            <a:ext cx="7588059" cy="15998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92DB0EF-7AD6-403C-B267-FEB7972B50B9}"/>
              </a:ext>
            </a:extLst>
          </p:cNvPr>
          <p:cNvSpPr txBox="1"/>
          <p:nvPr/>
        </p:nvSpPr>
        <p:spPr>
          <a:xfrm>
            <a:off x="550416" y="2642833"/>
            <a:ext cx="7910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je realizováno 56 projektů PRV v 18 obcích MAS Moravská cesta, což téměř celé  území MAS (celkem 22 obcí). Do roku 2020 byly podpořeny projekty v hodnotě 17 567 649,70  Kč.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8A7936A-4EE4-4844-B21A-168865B4FC73}"/>
              </a:ext>
            </a:extLst>
          </p:cNvPr>
          <p:cNvSpPr txBox="1"/>
          <p:nvPr/>
        </p:nvSpPr>
        <p:spPr>
          <a:xfrm>
            <a:off x="460636" y="3940615"/>
            <a:ext cx="791000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  <a:cs typeface="Times New Roman" panose="02020603050405020304" pitchFamily="18" charset="0"/>
              </a:rPr>
              <a:t>6. Výzva PRV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Verdana" panose="020B0604030504040204" pitchFamily="34" charset="0"/>
                <a:cs typeface="Times New Roman" panose="02020603050405020304" pitchFamily="18" charset="0"/>
              </a:rPr>
              <a:t>přijato celkem 41 projektů (Fiche 3 – 16 žádostí a Fiche 8 – 25 žádostí)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0" y="95838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8" y="365432"/>
            <a:ext cx="6923579" cy="396921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0B52DAB-A158-4CF8-A2A4-615004FC6378}"/>
              </a:ext>
            </a:extLst>
          </p:cNvPr>
          <p:cNvSpPr txBox="1"/>
          <p:nvPr/>
        </p:nvSpPr>
        <p:spPr>
          <a:xfrm>
            <a:off x="381741" y="4477345"/>
            <a:ext cx="7679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ŘO OPZ zvýšil alokaci pro MAS, které mají dostatek žadatelů a naplňují SCLLD. Proto mohla MAS Moravská cesta vyhlásit druhé kolo výzev v roce 2019.</a:t>
            </a:r>
            <a:endParaRPr lang="cs-CZ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098A50-1626-40DA-9FEC-501A9AEA34EA}"/>
              </a:ext>
            </a:extLst>
          </p:cNvPr>
          <p:cNvSpPr txBox="1"/>
          <p:nvPr/>
        </p:nvSpPr>
        <p:spPr>
          <a:xfrm>
            <a:off x="381741" y="5451038"/>
            <a:ext cx="7910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je/bylo realizováno </a:t>
            </a:r>
            <a:r>
              <a:rPr lang="cs-CZ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cs-CZ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projektů (původně 14, ale 1 žadatel od realizace odstoupil) v hodnotě 19 225 496,18 Kč.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5453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0" y="95838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C:\Users\AnetaMull\Desktop\MAS práce\Zpravodaj MAS\Zima 2019\Mapy\mas_moravska_cesta-OPZ.2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2" y="635027"/>
            <a:ext cx="7266829" cy="525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85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0" y="95838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93F9F8-7561-4F4D-91EE-2E1046D80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94"/>
          <a:stretch/>
        </p:blipFill>
        <p:spPr>
          <a:xfrm>
            <a:off x="507295" y="733616"/>
            <a:ext cx="7699707" cy="323820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9FEE4D2-A2DD-48A9-AC2F-E12A31F5AF44}"/>
              </a:ext>
            </a:extLst>
          </p:cNvPr>
          <p:cNvSpPr txBox="1"/>
          <p:nvPr/>
        </p:nvSpPr>
        <p:spPr>
          <a:xfrm>
            <a:off x="426127" y="4070413"/>
            <a:ext cx="82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je/bylo realizováno </a:t>
            </a:r>
            <a:r>
              <a:rPr lang="cs-CZ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projektů v hodnotě </a:t>
            </a:r>
            <a:r>
              <a:rPr lang="cs-CZ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cs-CZ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603 333,61 Kč.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7812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0" y="95838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C:\Users\AnetaMull\Desktop\MAS práce\Zpravodaj MAS\Zima 2019\Mapy\MAS_Moravska_cesta-IROP.2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635026"/>
            <a:ext cx="7699513" cy="5394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55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0" y="95838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5" y="365432"/>
            <a:ext cx="7312225" cy="254441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36365" y="3069968"/>
            <a:ext cx="79787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Operačním programu Životní prostředí vyhlásila MAS Moravská cesta v roce 2018 1. výzvu určenou na výsadby dřevin na nelesní půdě. Podpořila v ní žádost o dotaci na revitalizaci historické aleje z Litovle na Nové Zámky (část 1 a 2 na </a:t>
            </a:r>
            <a:r>
              <a:rPr lang="cs-CZ" sz="17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cs-CZ" sz="17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Litovel). </a:t>
            </a:r>
            <a:endParaRPr lang="cs-CZ" sz="1700" dirty="0"/>
          </a:p>
        </p:txBody>
      </p:sp>
      <p:sp>
        <p:nvSpPr>
          <p:cNvPr id="6" name="Obdélník 5"/>
          <p:cNvSpPr/>
          <p:nvPr/>
        </p:nvSpPr>
        <p:spPr>
          <a:xfrm>
            <a:off x="391874" y="4430417"/>
            <a:ext cx="797876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sz="1700" dirty="0">
                <a:latin typeface="Verdana" panose="020B0604030504040204" pitchFamily="34" charset="0"/>
                <a:ea typeface="Times New Roman" panose="02020603050405020304" pitchFamily="18" charset="0"/>
              </a:rPr>
              <a:t>V roce 2019 vyhlásila MAS výzvu na realizaci ÚSES. O dotaci na realizaci lokálního biocentra v ní s úspěchem požádala obec Skrbeň.   MAS rovněž vyhlásila 3. výzvu zaměřenou na realizaci sídelní zeleně. Uspěla v ní obec Červenka s projektem na vegetační úpravy, konkrétně na podporu biodiverzity ve čtyřech lokalitách (žadatel od realizace odstoupil)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220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2102</TotalTime>
  <Words>303</Words>
  <Application>Microsoft Office PowerPoint</Application>
  <PresentationFormat>Předvádění na obrazovce (4:3)</PresentationFormat>
  <Paragraphs>18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Retrospektiva</vt:lpstr>
      <vt:lpstr>Informace o postupu realizace SCLLD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Zpráva o činnosti MAS Moravská cesta, z. s.</dc:title>
  <dc:creator>Aneta Müllerová</dc:creator>
  <cp:lastModifiedBy>Aneta Müllerová</cp:lastModifiedBy>
  <cp:revision>236</cp:revision>
  <cp:lastPrinted>2020-06-17T08:12:09Z</cp:lastPrinted>
  <dcterms:created xsi:type="dcterms:W3CDTF">2016-03-11T06:47:04Z</dcterms:created>
  <dcterms:modified xsi:type="dcterms:W3CDTF">2021-06-10T06:16:47Z</dcterms:modified>
</cp:coreProperties>
</file>