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65" r:id="rId3"/>
    <p:sldId id="259" r:id="rId4"/>
    <p:sldId id="305" r:id="rId5"/>
    <p:sldId id="310" r:id="rId6"/>
    <p:sldId id="311" r:id="rId7"/>
    <p:sldId id="270" r:id="rId8"/>
    <p:sldId id="261" r:id="rId9"/>
    <p:sldId id="303" r:id="rId10"/>
    <p:sldId id="271" r:id="rId11"/>
    <p:sldId id="262" r:id="rId12"/>
    <p:sldId id="306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4C6511B-8BC7-4A28-8CFC-6A4C6DFDF814}">
          <p14:sldIdLst>
            <p14:sldId id="256"/>
            <p14:sldId id="265"/>
            <p14:sldId id="259"/>
            <p14:sldId id="305"/>
            <p14:sldId id="310"/>
            <p14:sldId id="311"/>
            <p14:sldId id="270"/>
            <p14:sldId id="261"/>
            <p14:sldId id="303"/>
            <p14:sldId id="271"/>
            <p14:sldId id="262"/>
            <p14:sldId id="306"/>
            <p14:sldId id="279"/>
          </p14:sldIdLst>
        </p14:section>
        <p14:section name="Oddíl bez názvu" id="{A3181E74-AF14-4D1A-B70A-72355E5CC86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00CC"/>
    <a:srgbClr val="78809B"/>
    <a:srgbClr val="FFFF66"/>
    <a:srgbClr val="FDE0A5"/>
    <a:srgbClr val="CC9900"/>
    <a:srgbClr val="99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138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6098-9125-4576-8B94-3FF46E182D2E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43B60-B9FE-4B98-A08D-96DCF5DE7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43B60-B9FE-4B98-A08D-96DCF5DE7E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61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6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5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70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4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7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19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4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7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69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007302-579B-45CA-A6EF-E5A4C07F2E23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79553C-A710-4FAF-8989-683771891D8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moravska-cesta.cz/mapI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1426464"/>
            <a:ext cx="7543800" cy="163820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/>
                </a:solidFill>
              </a:rPr>
              <a:t>Zpráva o činnosti MAS Moravská cesta, z. 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960" y="4477572"/>
            <a:ext cx="7543800" cy="8572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Valná hromada 23. 6. 2021</a:t>
            </a:r>
          </a:p>
          <a:p>
            <a:pPr algn="ctr"/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4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66" y="3064669"/>
            <a:ext cx="2200502" cy="9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6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3915" y="1383230"/>
            <a:ext cx="4470589" cy="19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cs-CZ" sz="3300" b="1" dirty="0">
                <a:latin typeface="+mj-lt"/>
              </a:rPr>
              <a:t>Regionální značení „HANÁ regionální produkt</a:t>
            </a:r>
            <a:r>
              <a:rPr lang="cs-CZ" sz="3300" b="1" baseline="30000" dirty="0">
                <a:latin typeface="+mj-lt"/>
              </a:rPr>
              <a:t>®</a:t>
            </a:r>
            <a:r>
              <a:rPr lang="cs-CZ" sz="3300" b="1" dirty="0">
                <a:latin typeface="+mj-lt"/>
              </a:rPr>
              <a:t>“</a:t>
            </a:r>
          </a:p>
          <a:p>
            <a:pPr algn="ctr"/>
            <a:r>
              <a:rPr lang="cs-CZ" altLang="cs-CZ" sz="1500" b="1" dirty="0">
                <a:latin typeface="+mj-lt"/>
              </a:rPr>
              <a:t>Přinášíme Vám to pravé z Hané …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79117" y="1157221"/>
            <a:ext cx="4740187" cy="226184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4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20" y="108545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139" y="3699170"/>
            <a:ext cx="3129493" cy="2503249"/>
          </a:xfrm>
          <a:prstGeom prst="rect">
            <a:avLst/>
          </a:prstGeom>
          <a:noFill/>
          <a:ln w="9525">
            <a:solidFill>
              <a:srgbClr val="EEECE1"/>
            </a:solidFill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45"/>
            <a:ext cx="848139" cy="76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57" y="1144694"/>
            <a:ext cx="2062205" cy="1373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99" y="1139707"/>
            <a:ext cx="1838575" cy="1378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53" y="2709646"/>
            <a:ext cx="2047461" cy="1366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99" y="2703520"/>
            <a:ext cx="1838575" cy="1378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57" y="4256642"/>
            <a:ext cx="2052055" cy="1542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00" y="4253945"/>
            <a:ext cx="1838575" cy="1574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511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64096" y="114807"/>
            <a:ext cx="7543800" cy="867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Regionální značení „HANÁ regionální produkt</a:t>
            </a:r>
            <a:r>
              <a:rPr lang="cs-CZ" sz="3600" baseline="30000" dirty="0"/>
              <a:t>®</a:t>
            </a:r>
            <a:r>
              <a:rPr lang="cs-CZ" sz="3600" dirty="0"/>
              <a:t>“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14"/>
            <a:ext cx="964096" cy="87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53" y="108292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34980" y="1102016"/>
            <a:ext cx="583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V rámci roku 2020 proběhla dvě jednání certifikační komise (červen a listopad):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8ECDB3-2A96-4203-B8E8-B7D3D6B76A9C}"/>
              </a:ext>
            </a:extLst>
          </p:cNvPr>
          <p:cNvSpPr txBox="1"/>
          <p:nvPr/>
        </p:nvSpPr>
        <p:spPr>
          <a:xfrm>
            <a:off x="284085" y="1830487"/>
            <a:ext cx="82238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Rok 2020: Značku Haná mají další výrobci piva, masa, krmiv, šperků a marmelád 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Značku Haná regionální produkt® si v roce 2020 přilepilo na obaly pět nových výrobců.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Velkorakovský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pivovar z Rakové u Konice, ekologická hovězí farma z Pacetluk, specialista na kvalitní krmivo pro psy a kočky z Olomouce, šperkařka z Jezernice a výrobkyně sedmi druhů marmelád z Chropyně. 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Značka tak v současné době pokrývá území více než 333 obcí, čítá 82 certifikovaných výrobků a celkem sedm služeb. 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Červen – certifikace i recertifikace stávajících výrobků a služeb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Listopad – recertifikace stávajících výrobků a služeb (on line)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37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64096" y="114807"/>
            <a:ext cx="7543800" cy="867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Regionální značení „HANÁ regionální produkt</a:t>
            </a:r>
            <a:r>
              <a:rPr lang="cs-CZ" sz="3600" baseline="30000" dirty="0"/>
              <a:t>®</a:t>
            </a:r>
            <a:r>
              <a:rPr lang="cs-CZ" sz="3600" dirty="0"/>
              <a:t>“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14"/>
            <a:ext cx="964096" cy="87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53" y="108292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34980" y="1102016"/>
            <a:ext cx="7854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Regionálním výrobcům pomáhá s propagací jejich produktů i Olomoucký kraj. V reakci na dobu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koronavirovou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která přinesla řadě drobných producentů nemalé potíže, vydal katalog regionální produkce. Jsou v něm zastoupeni výrobci všech regionálních značek v kraji, kterými jsou Haná, Jeseníky a Moravská Brána, také výrobci se značkou Regionální potravina a Výrobek OK. </a:t>
            </a:r>
            <a:endParaRPr lang="cs-CZ" dirty="0"/>
          </a:p>
        </p:txBody>
      </p:sp>
      <p:sp>
        <p:nvSpPr>
          <p:cNvPr id="54" name="Textové pole 2"/>
          <p:cNvSpPr txBox="1">
            <a:spLocks noChangeArrowheads="1"/>
          </p:cNvSpPr>
          <p:nvPr/>
        </p:nvSpPr>
        <p:spPr bwMode="auto">
          <a:xfrm>
            <a:off x="7682432" y="4943614"/>
            <a:ext cx="990666" cy="7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01E2EF-C1F3-4329-B662-10793AF1B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22" y="2579344"/>
            <a:ext cx="5218694" cy="3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45" y="52866"/>
            <a:ext cx="1468097" cy="6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238262" y="941009"/>
            <a:ext cx="6231137" cy="22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450"/>
              </a:spcBef>
              <a:spcAft>
                <a:spcPts val="450"/>
              </a:spcAft>
            </a:pPr>
            <a:r>
              <a:rPr lang="cs-CZ" altLang="cs-CZ" sz="3000" b="1" dirty="0">
                <a:solidFill>
                  <a:srgbClr val="000000"/>
                </a:solidFill>
                <a:latin typeface="Verdana" panose="020B0604030504040204" pitchFamily="34" charset="0"/>
              </a:rPr>
              <a:t>Děkuji za pozornost</a:t>
            </a:r>
          </a:p>
          <a:p>
            <a:pPr algn="ctr" eaLnBrk="1" hangingPunct="1">
              <a:spcAft>
                <a:spcPts val="450"/>
              </a:spcAft>
            </a:pPr>
            <a:r>
              <a:rPr lang="cs-CZ" altLang="cs-CZ" sz="2100" b="1" dirty="0">
                <a:solidFill>
                  <a:srgbClr val="000000"/>
                </a:solidFill>
                <a:latin typeface="Verdana" panose="020B0604030504040204" pitchFamily="34" charset="0"/>
              </a:rPr>
              <a:t>Julie </a:t>
            </a:r>
            <a:r>
              <a:rPr lang="cs-CZ" altLang="cs-CZ" sz="21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Zendulková</a:t>
            </a:r>
            <a:br>
              <a:rPr lang="cs-CZ" altLang="cs-CZ" sz="21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cs-CZ" altLang="cs-CZ" sz="2100" b="1" dirty="0">
                <a:solidFill>
                  <a:srgbClr val="000000"/>
                </a:solidFill>
                <a:latin typeface="Verdana" panose="020B0604030504040204" pitchFamily="34" charset="0"/>
              </a:rPr>
              <a:t>předsedkyně MAS Moravská cesta</a:t>
            </a:r>
            <a:br>
              <a:rPr lang="cs-CZ" altLang="cs-CZ" sz="21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cs-CZ" alt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tel.: 724 111 510</a:t>
            </a:r>
            <a:br>
              <a:rPr lang="cs-CZ" altLang="cs-CZ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cs-CZ" alt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julie.zendulkova@moravska-cesta.cz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114030" y="941009"/>
            <a:ext cx="6665119" cy="2260997"/>
          </a:xfrm>
          <a:prstGeom prst="round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31" y="3281518"/>
            <a:ext cx="1789281" cy="28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106018"/>
            <a:ext cx="7543800" cy="545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Činnosti MAS Moravská cesta v roce 2021</a:t>
            </a:r>
          </a:p>
        </p:txBody>
      </p:sp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2" y="123951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5354" y="748462"/>
            <a:ext cx="8186738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450"/>
              </a:spcAft>
              <a:buFont typeface="+mj-lt"/>
              <a:buAutoNum type="arabicParenR"/>
            </a:pPr>
            <a:r>
              <a:rPr lang="cs-CZ" sz="2100" dirty="0"/>
              <a:t>Spolupráce s MAS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arenR"/>
            </a:pPr>
            <a:r>
              <a:rPr lang="cs-CZ" sz="2100" dirty="0"/>
              <a:t>Strategie komunitně vedeného místního rozvoje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arenR"/>
            </a:pPr>
            <a:r>
              <a:rPr lang="cs-CZ" sz="2100" dirty="0"/>
              <a:t>Místní akční plán vzdělávání pro ORP Litovel 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arenR"/>
            </a:pPr>
            <a:r>
              <a:rPr lang="cs-CZ" sz="2100" dirty="0"/>
              <a:t>Regionální značení „HANÁ regionální produkt®“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arenR"/>
            </a:pPr>
            <a:r>
              <a:rPr lang="cs-CZ" sz="2100" dirty="0"/>
              <a:t>Propagační akce MAS Moravská cesta</a:t>
            </a:r>
          </a:p>
        </p:txBody>
      </p:sp>
      <p:pic>
        <p:nvPicPr>
          <p:cNvPr id="11" name="Obrázek 10" descr="http://www.moravska-cesta.cz/dbimg/fotogalerie/mobr_2113_7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4" y="2809688"/>
            <a:ext cx="3325985" cy="1855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Obrázek 11" descr="http://www.moravska-cesta.cz/dbimg/fotogalerie/mobr_2128_6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2746" y="1183906"/>
            <a:ext cx="2533015" cy="168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Obrázek 12" descr="http://www.moravska-cesta.cz/dbimg/fotogalerie/mobr_2086_9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07" y="3625394"/>
            <a:ext cx="3743325" cy="2496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86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1D250-27B3-47BF-8195-5EC686D9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97" y="384174"/>
            <a:ext cx="7886700" cy="97206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Místní akční plán vzdělávání pro ORP Litovel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CA99F-EFD5-4F0C-BAD3-BD35671C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MAS Moravská cesta realizuje od 1. 1. 2018 projekt Místní akční plán (MAP) vzdělávání pro ORP Litovel II. V letech 2016 a 2017 tomu předcházel projekt MAP vzdělávání pro ORP Litovel I. Veškeré informace o projektu jsou zveřejňovány na webových stránkách MAS  </a:t>
            </a:r>
            <a:r>
              <a:rPr lang="cs-CZ" u="sng" dirty="0">
                <a:hlinkClick r:id="rId2"/>
              </a:rPr>
              <a:t>http://www.moravska-cesta.cz/</a:t>
            </a:r>
            <a:r>
              <a:rPr lang="cs-CZ" u="sng" dirty="0" err="1">
                <a:hlinkClick r:id="rId2"/>
              </a:rPr>
              <a:t>mapII</a:t>
            </a:r>
            <a:r>
              <a:rPr lang="cs-CZ" u="sng" dirty="0">
                <a:hlinkClick r:id="rId2"/>
              </a:rPr>
              <a:t>/</a:t>
            </a:r>
            <a:r>
              <a:rPr lang="cs-CZ" dirty="0"/>
              <a:t>. Do projektu MAP II se zapojily všechny školy z území MAS.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690D6FC3-5734-4A68-97E4-6F8B7918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4830305"/>
            <a:ext cx="3446393" cy="7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" y="128381"/>
            <a:ext cx="7543800" cy="545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MAP vzdělávání pro ORP Litovel II.</a:t>
            </a:r>
          </a:p>
        </p:txBody>
      </p:sp>
      <p:pic>
        <p:nvPicPr>
          <p:cNvPr id="5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58" y="81964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4941" y="674239"/>
            <a:ext cx="8596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Aktivity roku 2019 - 2021: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Setkávání zástupců škol a školských zařízení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Informování Výboru spolku MAS o projektu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Setkávání Řídícího výboru MAP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Setkávání pracovních skupin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Pravidelná prezentace v médiích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Aktualizace a zpracovávání povinných výstupů</a:t>
            </a:r>
          </a:p>
          <a:p>
            <a:endParaRPr lang="cs-CZ" b="1" dirty="0"/>
          </a:p>
          <a:p>
            <a:pPr algn="just"/>
            <a:r>
              <a:rPr lang="cs-CZ" b="1" dirty="0"/>
              <a:t>Implementační aktivity:</a:t>
            </a:r>
          </a:p>
          <a:p>
            <a:pPr algn="just"/>
            <a:r>
              <a:rPr lang="cs-CZ" b="1" i="1" dirty="0"/>
              <a:t>Vzdělávací a preventivní programy - </a:t>
            </a:r>
            <a:r>
              <a:rPr lang="cs-CZ" dirty="0"/>
              <a:t>Vzdělávací a preventivní programy na školách zapojených do projektu realizujeme ve spolupráci s olomouckým Sdružením D. Ve školním roce 2018/2019 a v první polovině školního roku 2019/2020 se uskutečnily programy za celkem 430 000,- Kč. </a:t>
            </a:r>
          </a:p>
          <a:p>
            <a:pPr algn="just"/>
            <a:r>
              <a:rPr lang="cs-CZ" b="1" dirty="0"/>
              <a:t>Exkurze za vzděláváním - </a:t>
            </a:r>
            <a:r>
              <a:rPr lang="cs-CZ" dirty="0"/>
              <a:t>Pořádáme exkurze orientované na sdílení zkušeností a ukázky dobré práce. V roce 2019 navštívili zájemci ZŠ Jungmannova v Litovli, ZŠ v Bílé Lhotě a ZŠ a MŠ ve Skrbeni, kde měli možnost si prohlédnout nově vybudované učebny.</a:t>
            </a:r>
          </a:p>
          <a:p>
            <a:endParaRPr lang="cs-CZ" dirty="0"/>
          </a:p>
          <a:p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45" y="791009"/>
            <a:ext cx="2400935" cy="1799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643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" y="128381"/>
            <a:ext cx="7543800" cy="545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MAP vzdělávání pro ORP Litovel II.</a:t>
            </a:r>
          </a:p>
        </p:txBody>
      </p:sp>
      <p:pic>
        <p:nvPicPr>
          <p:cNvPr id="5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58" y="81964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5622" y="401310"/>
            <a:ext cx="79536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b="1" dirty="0"/>
          </a:p>
          <a:p>
            <a:pPr algn="just"/>
            <a:r>
              <a:rPr lang="cs-CZ" b="1" dirty="0"/>
              <a:t>Implementační aktivity:</a:t>
            </a:r>
          </a:p>
          <a:p>
            <a:pPr algn="just"/>
            <a:r>
              <a:rPr lang="cs-CZ" b="1" i="1" dirty="0"/>
              <a:t>Akce se zaměřením na regionální identitu</a:t>
            </a:r>
            <a:r>
              <a:rPr lang="cs-CZ" dirty="0"/>
              <a:t> - Implementační aktivitu zaměřenou na regionální identitu není těžké v MAS Moravská cesta naplnit. Spolupracujeme s producenty a výrobci certifikovanými značením HANÁ regionální produkt, jehož jsme koordinátory. </a:t>
            </a:r>
          </a:p>
          <a:p>
            <a:pPr algn="just"/>
            <a:endParaRPr lang="cs-CZ" dirty="0"/>
          </a:p>
          <a:p>
            <a:pPr algn="just"/>
            <a:r>
              <a:rPr lang="cs-CZ" b="1" i="1" dirty="0"/>
              <a:t>Čtenářské a matematické/logické krabice do škol</a:t>
            </a:r>
            <a:r>
              <a:rPr lang="cs-CZ" dirty="0"/>
              <a:t> - Pracovní skupiny specializované na čtenářskou a matematickou gramotnost vytvořily aktivitu s názvem Čtenářské a matematické/logické krabice do škol. Od roku 2019 putují krabice z jedné školy do druhé. O co jde? Krabice umožňují pedagogům a žákům vyzkoušet práci s pomůckami, které podporují rozvoj čtenářství nebo logického myšlení. 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Regionální publikace:</a:t>
            </a:r>
          </a:p>
          <a:p>
            <a:pPr algn="just"/>
            <a:r>
              <a:rPr lang="cs-CZ" b="1" i="1" dirty="0"/>
              <a:t>Zábavná prvouka z Moravské cesty</a:t>
            </a:r>
            <a:r>
              <a:rPr lang="cs-CZ" dirty="0"/>
              <a:t> - Ve spolupráci se školami, obcemi i jednotlivci z území MAS vznikla učebnice s názvem Zábavná prvouka pro malé a velké z Moravské cesty.</a:t>
            </a:r>
          </a:p>
          <a:p>
            <a:pPr algn="just"/>
            <a:endParaRPr lang="cs-CZ" dirty="0"/>
          </a:p>
          <a:p>
            <a:pPr algn="just"/>
            <a:r>
              <a:rPr lang="cs-CZ" b="1" i="1" dirty="0"/>
              <a:t>Učebnice Hanáčtiny do škol</a:t>
            </a:r>
            <a:r>
              <a:rPr lang="cs-CZ" dirty="0"/>
              <a:t> - S</a:t>
            </a:r>
            <a:r>
              <a:rPr lang="cs-CZ" b="1" dirty="0"/>
              <a:t> </a:t>
            </a:r>
            <a:r>
              <a:rPr lang="cs-CZ" dirty="0"/>
              <a:t>týmem spolupracovníků vydal starosta Nákla Marek Ošťádal učebnici hanáčtiny pro nejmenší, která má dětem z Hané vrátit jejich nářečí. I tuto učebnici MAS zahrnula do projektu tak, že ji bude distribuovat do škol.</a:t>
            </a:r>
          </a:p>
        </p:txBody>
      </p:sp>
    </p:spTree>
    <p:extLst>
      <p:ext uri="{BB962C8B-B14F-4D97-AF65-F5344CB8AC3E}">
        <p14:creationId xmlns:p14="http://schemas.microsoft.com/office/powerpoint/2010/main" val="213249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" y="128381"/>
            <a:ext cx="7543800" cy="545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MAP vzdělávání pro ORP Litovel II.</a:t>
            </a:r>
          </a:p>
        </p:txBody>
      </p:sp>
      <p:pic>
        <p:nvPicPr>
          <p:cNvPr id="5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58" y="81964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3589" y="674239"/>
            <a:ext cx="165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/>
              <a:t>Animace škol:</a:t>
            </a:r>
          </a:p>
        </p:txBody>
      </p:sp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29" y="1074350"/>
            <a:ext cx="6443871" cy="512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21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0034" y="659364"/>
            <a:ext cx="37239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300" b="1" dirty="0">
                <a:latin typeface="+mj-lt"/>
              </a:rPr>
              <a:t>Strategie komunitně vedeného místního rozvoje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68524" y="378140"/>
            <a:ext cx="4046933" cy="215968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4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66" y="108546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39" y="659364"/>
            <a:ext cx="3593926" cy="5095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4100"/>
          <a:stretch/>
        </p:blipFill>
        <p:spPr>
          <a:xfrm>
            <a:off x="368524" y="2696853"/>
            <a:ext cx="4307010" cy="338584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75582" y="5956367"/>
            <a:ext cx="35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33240" y="5857461"/>
            <a:ext cx="359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SCLLD schválena dne 1. 11. 2016</a:t>
            </a:r>
          </a:p>
        </p:txBody>
      </p:sp>
    </p:spTree>
    <p:extLst>
      <p:ext uri="{BB962C8B-B14F-4D97-AF65-F5344CB8AC3E}">
        <p14:creationId xmlns:p14="http://schemas.microsoft.com/office/powerpoint/2010/main" val="312015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67179"/>
            <a:ext cx="7593496" cy="867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/>
              <a:t>Strategie komunitně vedeného místního rozvoje 2014-2020</a:t>
            </a:r>
            <a:endParaRPr lang="cs-CZ" sz="2800" b="1" dirty="0"/>
          </a:p>
        </p:txBody>
      </p:sp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11" y="75867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1938" y="816122"/>
            <a:ext cx="803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Přehled vyhlášených výzev a přijatých projektů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7760" y="4896175"/>
            <a:ext cx="8030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>
                <a:latin typeface="Verdana" panose="020B0604030504040204" pitchFamily="34" charset="0"/>
                <a:ea typeface="Times New Roman" panose="02020603050405020304" pitchFamily="18" charset="0"/>
              </a:rPr>
              <a:t>V období let 2016–2020 vyhlásila MAS Moravská cesta celkem 17 výzev ve čtyřech operačních programech a vybrala 93 projektů k realizaci. 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9BC90E-B2FE-4B72-AC65-8BEC07E5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7" y="1211818"/>
            <a:ext cx="8382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5" descr="C:\==Prace==\SPL_Moravská cesta_Hanáci se rozkevale\LOGA\Nové logo MCLP\MAS MCLP Nové logo_barev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90" y="95838"/>
            <a:ext cx="1244099" cy="5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388327" y="95838"/>
            <a:ext cx="5972717" cy="70788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TextovéPole 18"/>
          <p:cNvSpPr txBox="1"/>
          <p:nvPr/>
        </p:nvSpPr>
        <p:spPr>
          <a:xfrm>
            <a:off x="388327" y="126615"/>
            <a:ext cx="597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SHRNUTÍ</a:t>
            </a:r>
          </a:p>
        </p:txBody>
      </p:sp>
      <p:pic>
        <p:nvPicPr>
          <p:cNvPr id="6" name="Obrázek 5" descr="C:\Users\AnetaMull\Desktop\MAS práce\Zpravodaj MAS\Zima 2019\Mapy\MAS_Moravska_cesta-OP-vse.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"/>
          <a:stretch/>
        </p:blipFill>
        <p:spPr bwMode="auto">
          <a:xfrm>
            <a:off x="675861" y="834501"/>
            <a:ext cx="7633252" cy="5181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26465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2060</TotalTime>
  <Words>743</Words>
  <Application>Microsoft Office PowerPoint</Application>
  <PresentationFormat>Předvádění na obrazovce (4:3)</PresentationFormat>
  <Paragraphs>59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Retrospektiva</vt:lpstr>
      <vt:lpstr>Zpráva o činnosti MAS Moravská cesta, z. s.</vt:lpstr>
      <vt:lpstr>Prezentace aplikace PowerPoint</vt:lpstr>
      <vt:lpstr>Místní akční plán vzdělávání pro ORP Litovel 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Zpráva o činnosti MAS Moravská cesta, z. s.</dc:title>
  <dc:creator>Aneta Müllerová</dc:creator>
  <cp:lastModifiedBy>JULIE MAS</cp:lastModifiedBy>
  <cp:revision>230</cp:revision>
  <dcterms:created xsi:type="dcterms:W3CDTF">2016-03-11T06:47:04Z</dcterms:created>
  <dcterms:modified xsi:type="dcterms:W3CDTF">2021-06-15T07:51:42Z</dcterms:modified>
</cp:coreProperties>
</file>