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82" r:id="rId7"/>
    <p:sldId id="265" r:id="rId8"/>
    <p:sldId id="283" r:id="rId9"/>
    <p:sldId id="284" r:id="rId10"/>
    <p:sldId id="286" r:id="rId11"/>
    <p:sldId id="288" r:id="rId12"/>
    <p:sldId id="287" r:id="rId13"/>
    <p:sldId id="278" r:id="rId14"/>
    <p:sldId id="279" r:id="rId15"/>
    <p:sldId id="280" r:id="rId16"/>
    <p:sldId id="266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BAB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Styl s motivem 2 – zvýraznění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51" autoAdjust="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A1D12-2EE3-43D0-9739-4A5F164EFC57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8523F-90E6-495D-94E3-F9F8B15999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58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948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99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719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660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948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8523F-90E6-495D-94E3-F9F8B159997F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491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5F822-C47F-42A3-982C-8666C7656ACC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100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9109E-431C-4BD1-996B-B0A391BD9B48}" type="datetimeFigureOut">
              <a:rPr lang="cs-CZ" smtClean="0"/>
              <a:pPr/>
              <a:t>31. 5. 2017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4414E-7342-4CF6-A202-174F8D0A25A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oravska-cesta.cz/vyzvy-irop/" TargetMode="Externa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trukturalni-fondy.cz/cs/Microsites/IROP/Vyzvy/Vyzva-c-53-Udrzitelna-doprava-integrovane-projekty-CLLD" TargetMode="Externa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mseu.mssf.cz/podstromFormularu.aspx?frmID=91988998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rukturalni-fondy.cz/cs/Microsites/IROP/Vyzvy/Vyzva-c-53-Udrzitelna-doprava-integrovane-projekty-CLL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ravska-cesta.cz/vyzvy-op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2130426"/>
            <a:ext cx="7772400" cy="2378695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r>
              <a:rPr lang="cs-CZ" b="1" u="sng" dirty="0"/>
              <a:t>Seminář pro žadatele k Výzvě IROP (2017) – Bezpečnost dopravy a cyklostezky v regionu MAS Moravská cesta</a:t>
            </a:r>
            <a:br>
              <a:rPr lang="cs-CZ" b="1" dirty="0"/>
            </a:br>
            <a:br>
              <a:rPr lang="cs-CZ" b="1" dirty="0"/>
            </a:br>
            <a:endParaRPr lang="cs-CZ" sz="2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5640" y="5373216"/>
            <a:ext cx="6400800" cy="553616"/>
          </a:xfrm>
        </p:spPr>
        <p:txBody>
          <a:bodyPr>
            <a:noAutofit/>
          </a:bodyPr>
          <a:lstStyle/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21. Března 2017, Příkazy</a:t>
            </a:r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3832" y="690267"/>
            <a:ext cx="3322127" cy="1440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551384" y="44624"/>
            <a:ext cx="7704857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Bezpečnost dopravy a cyklostezky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7" name="Zaoblený obdélník 6"/>
          <p:cNvSpPr/>
          <p:nvPr/>
        </p:nvSpPr>
        <p:spPr>
          <a:xfrm>
            <a:off x="407368" y="1052118"/>
            <a:ext cx="11233248" cy="496917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endParaRPr lang="cs-CZ" sz="1400" b="1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cs-CZ" b="1" kern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cs-CZ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ZPŮSOB HODNOCENÍ PROJEKTŮ:</a:t>
            </a:r>
          </a:p>
          <a:p>
            <a:pPr algn="ctr">
              <a:spcAft>
                <a:spcPts val="0"/>
              </a:spcAft>
            </a:pPr>
            <a:endParaRPr lang="cs-C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 provádí nejprve kontrolu přijatelnosti a formálních náležitostí. Následně provádí věcné hodnocení předložených žádostí o podporu. Každá z popisovaných fází hodnocení projektů má svá vlastní kritéria, jejímž cílem je vybrat transparentně kvalitní projekty. Do procesu hodnocení vstupují všechny podané žádosti o podporu, které byly podány prostřednictvím MS 2014+.</a:t>
            </a:r>
          </a:p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Detailní popis způsobu hodnocení projektů je uveden v Interních postupech MAS Moravská cesta: </a:t>
            </a:r>
            <a:r>
              <a:rPr lang="cs-CZ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http://www.moravska-cesta.cz/vyzvy-irop/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Věcné hodnocení: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Bezpečnost dopravy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Max. 75 bodů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Min. 40 bodů</a:t>
            </a:r>
          </a:p>
          <a:p>
            <a:r>
              <a:rPr lang="cs-CZ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Cyklodoprava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Max. 75 bodů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Min. 40 bodů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marL="453390">
              <a:lnSpc>
                <a:spcPct val="107000"/>
              </a:lnSpc>
              <a:spcAft>
                <a:spcPts val="600"/>
              </a:spcAft>
            </a:pPr>
            <a:r>
              <a:rPr lang="cs-CZ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15166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839416" y="277153"/>
            <a:ext cx="7932981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Bezpečnost dopravy a cyklostezky MAS Moravská cesta</a:t>
            </a:r>
            <a:br>
              <a:rPr lang="cs-CZ" sz="2800" dirty="0"/>
            </a:b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479376" y="1196751"/>
            <a:ext cx="11089232" cy="504150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POVINNÉ PŘÍLOHY:</a:t>
            </a:r>
            <a:endParaRPr lang="cs-CZ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Plná moc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Zadávací a výběrová řízení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Doklady o právní subjektivitě žadatele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Výpis z rejstříku trestů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Studie proveditelnosti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 Karta souladu projektu s principy udržitelné mobility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7. Čestné prohlášení o skutečném majiteli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 Územní rozhodnutí nebo územní souhlas nebo veřejnoprávní smlouva nahrazující územní řízení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9. Žádost o stavební povolení nebo ohlášení, případně stavební povolení nebo souhlas s provedením ohlášeného stavebního záměru nebo veřejnoprávní smlouva nahrazující stavební povolení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10. Projektová dokumentace pro vydání stavebního povolení nebo pro ohlášení stavby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11. Položkový rozpočet stavby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12. Doklady k výkupu nemovitostí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13. Výpočet čistých jiných peněžních příjmů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14. Smlouva o spolupráci</a:t>
            </a:r>
          </a:p>
        </p:txBody>
      </p:sp>
    </p:spTree>
    <p:extLst>
      <p:ext uri="{BB962C8B-B14F-4D97-AF65-F5344CB8AC3E}">
        <p14:creationId xmlns:p14="http://schemas.microsoft.com/office/powerpoint/2010/main" val="131726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407368" y="44624"/>
            <a:ext cx="7848873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defRPr/>
            </a:pP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Bezpečnost dopravy a cyklostezky MAS Moravská cesta</a:t>
            </a:r>
            <a:br>
              <a:rPr lang="cs-CZ" sz="2800" dirty="0"/>
            </a:b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533128" y="1412775"/>
            <a:ext cx="11089232" cy="47859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POVINNÉ PŘÍLOHY:</a:t>
            </a:r>
          </a:p>
          <a:p>
            <a:pPr algn="ctr">
              <a:spcAft>
                <a:spcPts val="0"/>
              </a:spcAft>
            </a:pPr>
            <a:endParaRPr lang="cs-CZ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Pokud je některá povinná příloha pro žadatele nerelevantní, žadatel nahraje jako přílohu dokument, ve kterém uvede zdůvodnění nedoložení povinné přílohy.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Náležitosti povinných příloh jsou uvedeny ve Specifických pravidlech pro žadatele a příjemce pro integrované projekty pro integrované projekty SCLLD (v aktuálním znění):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3.4.3. (Bezpečnost dopravy)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3.5.3. (</a:t>
            </a:r>
            <a:r>
              <a:rPr lang="cs-CZ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Cyklodoprava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r>
              <a:rPr lang="cs-CZ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https://www.strukturalni-fondy.cz/cs/Microsites/IROP/Vyzvy/Vyzva-c-53-Udrzitelna-doprava-integrovane-projekty-CLLD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3390">
              <a:lnSpc>
                <a:spcPct val="107000"/>
              </a:lnSpc>
              <a:spcAft>
                <a:spcPts val="600"/>
              </a:spcAft>
            </a:pPr>
            <a:endParaRPr lang="cs-CZ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133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Nadpis 1"/>
          <p:cNvSpPr txBox="1">
            <a:spLocks/>
          </p:cNvSpPr>
          <p:nvPr/>
        </p:nvSpPr>
        <p:spPr>
          <a:xfrm>
            <a:off x="1559496" y="87532"/>
            <a:ext cx="6696744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b="1" dirty="0">
                <a:latin typeface="+mj-lt"/>
                <a:ea typeface="+mj-ea"/>
                <a:cs typeface="+mj-cs"/>
              </a:rPr>
              <a:t>Předložení žádosti o dotaci - </a:t>
            </a: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MS 2014+ 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667000" y="1556792"/>
            <a:ext cx="98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https://mseu.mssf.cz/</a:t>
            </a:r>
            <a:endParaRPr lang="cs-CZ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IROP - (06_16_038) - 53. Výzva - UDRŽITELNÁ DOPRAVA -UDRŽITELNÁ DOPRAVA - INTEGROVANÉ PROJEKTY CLLD - SC 4.1</a:t>
            </a:r>
          </a:p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individuální projekt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s vazbou na integrovaný nástroj</a:t>
            </a:r>
          </a:p>
          <a:p>
            <a:endParaRPr lang="cs-CZ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-nutné:  Elektronický podpis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4443" y="6193108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692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Nadpis 1"/>
          <p:cNvSpPr txBox="1">
            <a:spLocks/>
          </p:cNvSpPr>
          <p:nvPr/>
        </p:nvSpPr>
        <p:spPr>
          <a:xfrm>
            <a:off x="1559496" y="87532"/>
            <a:ext cx="6696744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Důležité dokumenty 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39416" y="1721482"/>
            <a:ext cx="10297144" cy="325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Obecná pravidla pro žadatele a příjemce (v aktuálním znění)</a:t>
            </a:r>
          </a:p>
          <a:p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10 </a:t>
            </a: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Specifická pravidla pro žadatele a příjemce pro integrované projekty pro integrované projekty SCLLD (v aktuálním znění)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3.4.5 (Bezpečnost dopravy)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kapitola 3.5.5 (</a:t>
            </a:r>
            <a:r>
              <a:rPr lang="cs-CZ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Cyklodoprava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lvl="0"/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Dostupné: </a:t>
            </a:r>
            <a:r>
              <a:rPr lang="cs-CZ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https://www.strukturalni-fondy.cz/cs/Microsites/IROP/Vyzvy/Vyzva-c-53-Udrzitelna-doprava-integrovane-projekty-CLLD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193108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977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aoblený obdélník 1"/>
          <p:cNvSpPr/>
          <p:nvPr/>
        </p:nvSpPr>
        <p:spPr>
          <a:xfrm>
            <a:off x="1477470" y="2447302"/>
            <a:ext cx="8994961" cy="194787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Prosíme o zasílání projektů ke konzultaci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3752" y="6212866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713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5560" y="332656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243587"/>
                </a:solidFill>
              </a:rPr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44275" y="1732249"/>
            <a:ext cx="6069360" cy="1833067"/>
          </a:xfrm>
        </p:spPr>
        <p:txBody>
          <a:bodyPr numCol="1">
            <a:normAutofit fontScale="62500" lnSpcReduction="20000"/>
          </a:bodyPr>
          <a:lstStyle/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Julie Zendulková</a:t>
            </a:r>
          </a:p>
          <a:p>
            <a:pPr algn="ctr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Předsedkyně MAS</a:t>
            </a:r>
          </a:p>
          <a:p>
            <a:pPr algn="ctr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Tel.: 724 111 510</a:t>
            </a:r>
          </a:p>
          <a:p>
            <a:pPr algn="ctr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E-mail: julie.zendulkova@moravska-cesta.cz</a:t>
            </a:r>
          </a:p>
          <a:p>
            <a:pPr algn="ctr"/>
            <a:endParaRPr lang="cs-CZ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95800" y="4221088"/>
            <a:ext cx="365434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925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7237" y="331901"/>
            <a:ext cx="6779096" cy="432803"/>
          </a:xfrm>
        </p:spPr>
        <p:txBody>
          <a:bodyPr>
            <a:normAutofit fontScale="90000"/>
          </a:bodyPr>
          <a:lstStyle/>
          <a:p>
            <a:pPr algn="l"/>
            <a:br>
              <a:rPr lang="cs-CZ" sz="2800" b="1" dirty="0"/>
            </a:br>
            <a:r>
              <a:rPr lang="cs-CZ" sz="2800" b="1" dirty="0"/>
              <a:t>Vyhlášená výzva</a:t>
            </a:r>
            <a:br>
              <a:rPr lang="cs-CZ" sz="2800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109304"/>
              </p:ext>
            </p:extLst>
          </p:nvPr>
        </p:nvGraphicFramePr>
        <p:xfrm>
          <a:off x="1316342" y="2060849"/>
          <a:ext cx="9388170" cy="158323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6367742">
                  <a:extLst>
                    <a:ext uri="{9D8B030D-6E8A-4147-A177-3AD203B41FA5}">
                      <a16:colId xmlns:a16="http://schemas.microsoft.com/office/drawing/2014/main" val="605201824"/>
                    </a:ext>
                  </a:extLst>
                </a:gridCol>
                <a:gridCol w="3020428">
                  <a:extLst>
                    <a:ext uri="{9D8B030D-6E8A-4147-A177-3AD203B41FA5}">
                      <a16:colId xmlns:a16="http://schemas.microsoft.com/office/drawing/2014/main" val="2111898486"/>
                    </a:ext>
                  </a:extLst>
                </a:gridCol>
              </a:tblGrid>
              <a:tr h="4320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Název výzvy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Finanční alokace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8802183"/>
                  </a:ext>
                </a:extLst>
              </a:tr>
              <a:tr h="115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 výzva IROP (2017) – </a:t>
                      </a: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Bezpečnost dopravy a cyklostezky v regionu </a:t>
                      </a: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MAS Moravská cesta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15 000 000 CZK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97157628"/>
                  </a:ext>
                </a:extLst>
              </a:tr>
            </a:tbl>
          </a:graphicData>
        </a:graphic>
      </p:graphicFrame>
      <p:sp>
        <p:nvSpPr>
          <p:cNvPr id="10" name="Obdélník 9"/>
          <p:cNvSpPr/>
          <p:nvPr/>
        </p:nvSpPr>
        <p:spPr>
          <a:xfrm>
            <a:off x="2664296" y="976553"/>
            <a:ext cx="6096000" cy="9680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Výzva jsou dostupné na webových stránkách MAS Moravská cesta: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600" b="1" u="sng" dirty="0">
                <a:solidFill>
                  <a:srgbClr val="0563C1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http://www.moravska-cesta.cz/vyzvy-irop/</a:t>
            </a:r>
            <a:endParaRPr lang="cs-CZ" sz="16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3752" y="6163875"/>
            <a:ext cx="6059390" cy="66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7237" y="331901"/>
            <a:ext cx="6779096" cy="1210146"/>
          </a:xfrm>
        </p:spPr>
        <p:txBody>
          <a:bodyPr>
            <a:normAutofit fontScale="90000"/>
          </a:bodyPr>
          <a:lstStyle/>
          <a:p>
            <a:pPr algn="l"/>
            <a:br>
              <a:rPr lang="cs-CZ" sz="2800" b="1" dirty="0"/>
            </a:br>
            <a:br>
              <a:rPr lang="cs-CZ" sz="2800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aoblený obdélník 2"/>
          <p:cNvSpPr/>
          <p:nvPr/>
        </p:nvSpPr>
        <p:spPr>
          <a:xfrm>
            <a:off x="1343472" y="1340768"/>
            <a:ext cx="10081120" cy="4536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BEZPEČNOST DOPRAVY A CYKLOSTEZKY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 Moravská cesta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9736" y="6199575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1384" y="44624"/>
            <a:ext cx="7776865" cy="1224136"/>
          </a:xfrm>
        </p:spPr>
        <p:txBody>
          <a:bodyPr>
            <a:normAutofit fontScale="90000"/>
          </a:bodyPr>
          <a:lstStyle/>
          <a:p>
            <a:pPr algn="l"/>
            <a:br>
              <a:rPr lang="cs-CZ" sz="2800" b="1" dirty="0"/>
            </a:br>
            <a:r>
              <a:rPr lang="cs-CZ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Bezpečnost dopravy a cyklostezky MAS Moravská cesta</a:t>
            </a:r>
            <a:br>
              <a:rPr lang="cs-CZ" sz="3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cs-CZ" sz="2800" dirty="0"/>
            </a:br>
            <a:endParaRPr lang="cs-CZ" sz="2800" b="1" dirty="0"/>
          </a:p>
        </p:txBody>
      </p:sp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428727"/>
              </p:ext>
            </p:extLst>
          </p:nvPr>
        </p:nvGraphicFramePr>
        <p:xfrm>
          <a:off x="479376" y="1268760"/>
          <a:ext cx="11017224" cy="352839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5112568">
                  <a:extLst>
                    <a:ext uri="{9D8B030D-6E8A-4147-A177-3AD203B41FA5}">
                      <a16:colId xmlns:a16="http://schemas.microsoft.com/office/drawing/2014/main" val="2215393123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1552001314"/>
                    </a:ext>
                  </a:extLst>
                </a:gridCol>
              </a:tblGrid>
              <a:tr h="388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Druh výzvy MAS</a:t>
                      </a:r>
                      <a:endParaRPr lang="cs-CZ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Kolová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93389313"/>
                  </a:ext>
                </a:extLst>
              </a:tr>
              <a:tr h="388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vyhlášení výzvy MAS</a:t>
                      </a:r>
                      <a:endParaRPr lang="cs-CZ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8. 3. 2017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50939717"/>
                  </a:ext>
                </a:extLst>
              </a:tr>
              <a:tr h="5856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zpřístupnění žádosti o podporu v monitorovacím systému MS2014+</a:t>
                      </a:r>
                      <a:endParaRPr lang="cs-CZ" sz="2400" b="1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8. 3. 2017, 09:00 hodin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48792343"/>
                  </a:ext>
                </a:extLst>
              </a:tr>
              <a:tr h="388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zahájení příjmu žádostí o podporu</a:t>
                      </a:r>
                      <a:endParaRPr lang="cs-CZ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8. 3. 2017, 09:00 hodin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114476261"/>
                  </a:ext>
                </a:extLst>
              </a:tr>
              <a:tr h="3886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ukončení příjmu žádostí o podporu</a:t>
                      </a:r>
                      <a:endParaRPr lang="cs-CZ" sz="2400" b="1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26. 5. 2017, 12:00 hodin</a:t>
                      </a:r>
                      <a:endParaRPr lang="cs-CZ" sz="2400" b="1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59500128"/>
                  </a:ext>
                </a:extLst>
              </a:tr>
              <a:tr h="5856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zahájení realizace projektu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1. 1. 2014 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70497847"/>
                  </a:ext>
                </a:extLst>
              </a:tr>
              <a:tr h="8024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Datum ukončení realizace</a:t>
                      </a:r>
                      <a:r>
                        <a:rPr lang="cs-CZ" sz="1600" b="1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projektu </a:t>
                      </a:r>
                      <a:endParaRPr lang="cs-CZ" sz="24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30. 6. 2023</a:t>
                      </a:r>
                      <a:r>
                        <a:rPr lang="cs-CZ" sz="16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(Realizace projektu nesmí být ukončena před podáním žádosti o podporu do této výzvy)</a:t>
                      </a:r>
                      <a:endParaRPr lang="cs-CZ" sz="2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3822317"/>
                  </a:ext>
                </a:extLst>
              </a:tr>
            </a:tbl>
          </a:graphicData>
        </a:graphic>
      </p:graphicFrame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331" y="6199575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Nadpis 1"/>
          <p:cNvSpPr txBox="1">
            <a:spLocks/>
          </p:cNvSpPr>
          <p:nvPr/>
        </p:nvSpPr>
        <p:spPr>
          <a:xfrm>
            <a:off x="407368" y="44624"/>
            <a:ext cx="7848873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Bezpečnost dopravy a cyklostezky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911424" y="1641683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FINANČNÍ ALOKACE VÝZVY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596317"/>
              </p:ext>
            </p:extLst>
          </p:nvPr>
        </p:nvGraphicFramePr>
        <p:xfrm>
          <a:off x="911424" y="2204864"/>
          <a:ext cx="9865096" cy="2880320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6336704">
                  <a:extLst>
                    <a:ext uri="{9D8B030D-6E8A-4147-A177-3AD203B41FA5}">
                      <a16:colId xmlns:a16="http://schemas.microsoft.com/office/drawing/2014/main" val="202092042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200959434"/>
                    </a:ext>
                  </a:extLst>
                </a:gridCol>
              </a:tblGrid>
              <a:tr h="450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Finanční alokace výzvy </a:t>
                      </a:r>
                      <a:endParaRPr lang="cs-CZ" sz="32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</a:t>
                      </a:r>
                      <a:r>
                        <a:rPr lang="cs-CZ" sz="2000" b="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000 000</a:t>
                      </a:r>
                      <a:r>
                        <a:rPr lang="cs-CZ" sz="2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CZK</a:t>
                      </a:r>
                      <a:endParaRPr lang="cs-CZ" sz="3200" b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90539549"/>
                  </a:ext>
                </a:extLst>
              </a:tr>
              <a:tr h="494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Forma financování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 post financování 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29572600"/>
                  </a:ext>
                </a:extLst>
              </a:tr>
              <a:tr h="989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Minimální výše celkových způsobilých výdajů projektu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500 000 CZK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83548100"/>
                  </a:ext>
                </a:extLst>
              </a:tr>
              <a:tr h="945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Maximální výše celkových způsobilých výdajů projektu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5 000 000 CZK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19790742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331" y="6199575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Nadpis 1"/>
          <p:cNvSpPr txBox="1">
            <a:spLocks/>
          </p:cNvSpPr>
          <p:nvPr/>
        </p:nvSpPr>
        <p:spPr>
          <a:xfrm>
            <a:off x="551384" y="44624"/>
            <a:ext cx="7704857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Bezpečnost dopravy a cyklostezky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911424" y="1641683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STRUKTURA FINANCOVÁNÍ: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763163"/>
              </p:ext>
            </p:extLst>
          </p:nvPr>
        </p:nvGraphicFramePr>
        <p:xfrm>
          <a:off x="911424" y="2204864"/>
          <a:ext cx="9865096" cy="1440160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6336704">
                  <a:extLst>
                    <a:ext uri="{9D8B030D-6E8A-4147-A177-3AD203B41FA5}">
                      <a16:colId xmlns:a16="http://schemas.microsoft.com/office/drawing/2014/main" val="202092042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200959434"/>
                    </a:ext>
                  </a:extLst>
                </a:gridCol>
              </a:tblGrid>
              <a:tr h="450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Evropský</a:t>
                      </a:r>
                      <a:r>
                        <a:rPr lang="cs-CZ" sz="2000" b="1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fond pro regionální rozvoj</a:t>
                      </a:r>
                      <a:endParaRPr lang="cs-CZ" sz="32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95 % z celkových ZV</a:t>
                      </a:r>
                      <a:endParaRPr lang="cs-CZ" sz="3200" b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90539549"/>
                  </a:ext>
                </a:extLst>
              </a:tr>
              <a:tr h="494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Státní</a:t>
                      </a:r>
                      <a:r>
                        <a:rPr lang="cs-CZ" sz="20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rozpočet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0 % z celkových ZV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29572600"/>
                  </a:ext>
                </a:extLst>
              </a:tr>
              <a:tr h="494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Příjemce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2190750" algn="l"/>
                        </a:tabLst>
                      </a:pPr>
                      <a:r>
                        <a:rPr lang="cs-CZ" sz="20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5 % z celkových ZV</a:t>
                      </a:r>
                      <a:endParaRPr lang="cs-CZ" sz="3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83548100"/>
                  </a:ext>
                </a:extLst>
              </a:tr>
            </a:tbl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331" y="6199575"/>
            <a:ext cx="6059949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89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623392" y="44624"/>
            <a:ext cx="7632849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Bezpečnost dopravy a cyklostezky MAS Moravská cesta</a:t>
            </a: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10" name="Zaoblený obdélník 9"/>
          <p:cNvSpPr/>
          <p:nvPr/>
        </p:nvSpPr>
        <p:spPr>
          <a:xfrm>
            <a:off x="479376" y="1052119"/>
            <a:ext cx="11089232" cy="4753146"/>
          </a:xfrm>
          <a:prstGeom prst="roundRect">
            <a:avLst/>
          </a:prstGeom>
          <a:gradFill rotWithShape="1">
            <a:gsLst>
              <a:gs pos="0">
                <a:srgbClr val="5B9BD5">
                  <a:lumMod val="110000"/>
                  <a:satMod val="105000"/>
                  <a:tint val="67000"/>
                </a:srgbClr>
              </a:gs>
              <a:gs pos="50000">
                <a:srgbClr val="5B9BD5">
                  <a:lumMod val="105000"/>
                  <a:satMod val="103000"/>
                  <a:tint val="73000"/>
                </a:srgbClr>
              </a:gs>
              <a:gs pos="100000">
                <a:srgbClr val="5B9BD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cs-CZ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TYPY PODPOROVANÝCH PROJEKTŮ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Bezpečnost dopravy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rekonstrukce, modernizace a výstavba chodníků podél  silnic  I.,  II.  a  III.  třídy  a  místních  komunikací, přizpůsobených  osobám  s  omezenou  schopností  pohybu  a orientace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rekonstrukce,  modernizace  a  výstavba  bezbariérových komunikací pro pěší k zastávkám veřejné hromadné dopravy</a:t>
            </a:r>
          </a:p>
          <a:p>
            <a:pPr lvl="0"/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Cyklodoprava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výstavba samostatných stezek pro cyklisty nebo stezek pro cyklisty a chodce se společným nebo odděleným provozem (s dopravním značením C8a,b, C9a,b nebo C10a,b),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rekonstrukce  nebo modernizace samostatných stezek pro cyklisty nebo stezek pro cyklisty a chodce se společným nebo odděleným provozem (s dopravním značením C8a,b, C9a,b nebo C10a,b)</a:t>
            </a:r>
          </a:p>
          <a:p>
            <a:pPr marL="45720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cs-CZ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330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605136" y="44624"/>
            <a:ext cx="765110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defRPr/>
            </a:pPr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Bezpečnost dopravy a cyklostezky MAS Moravská cesta</a:t>
            </a:r>
            <a:br>
              <a:rPr lang="cs-CZ" sz="2800" dirty="0"/>
            </a:b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605136" y="1196752"/>
            <a:ext cx="10945216" cy="518614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cs-CZ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CÍLOVÉ SKUPINY:</a:t>
            </a:r>
          </a:p>
          <a:p>
            <a:pPr lvl="0"/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2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Obyvatelé</a:t>
            </a:r>
          </a:p>
          <a:p>
            <a:pPr lvl="2"/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Návštěvníci</a:t>
            </a:r>
          </a:p>
          <a:p>
            <a:pPr lvl="2"/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Dojíždějící za prací a službami</a:t>
            </a:r>
          </a:p>
          <a:p>
            <a:pPr lvl="2"/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Uživatelé veřejné dopravy</a:t>
            </a:r>
          </a:p>
          <a:p>
            <a:pPr algn="ctr">
              <a:spcAft>
                <a:spcPts val="600"/>
              </a:spcAft>
            </a:pPr>
            <a:endParaRPr lang="cs-CZ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843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1" descr="C:\==Prace==\SPL_Moravská cesta_Hanáci se rozkevale\LOGA\Nové logo MCLP\MAS MCLP Nové logo_barev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296" y="87532"/>
            <a:ext cx="1728192" cy="7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Přímá spojnice 7"/>
          <p:cNvCxnSpPr/>
          <p:nvPr/>
        </p:nvCxnSpPr>
        <p:spPr>
          <a:xfrm>
            <a:off x="1667000" y="935486"/>
            <a:ext cx="8821488" cy="0"/>
          </a:xfrm>
          <a:prstGeom prst="line">
            <a:avLst/>
          </a:prstGeom>
          <a:ln w="19050">
            <a:solidFill>
              <a:srgbClr val="27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"/>
          <p:cNvSpPr txBox="1">
            <a:spLocks/>
          </p:cNvSpPr>
          <p:nvPr/>
        </p:nvSpPr>
        <p:spPr>
          <a:xfrm>
            <a:off x="1199456" y="44624"/>
            <a:ext cx="7056785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br>
              <a:rPr lang="cs-CZ" sz="2800" b="1" dirty="0">
                <a:latin typeface="+mj-lt"/>
                <a:ea typeface="+mj-ea"/>
                <a:cs typeface="+mj-cs"/>
              </a:rPr>
            </a:br>
            <a:br>
              <a:rPr lang="cs-CZ" sz="2800" dirty="0">
                <a:latin typeface="+mj-lt"/>
                <a:ea typeface="+mj-ea"/>
                <a:cs typeface="+mj-cs"/>
              </a:rPr>
            </a:b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443" y="6220404"/>
            <a:ext cx="6059949" cy="658425"/>
          </a:xfrm>
          <a:prstGeom prst="rect">
            <a:avLst/>
          </a:prstGeom>
        </p:spPr>
      </p:pic>
      <p:sp>
        <p:nvSpPr>
          <p:cNvPr id="9" name="Zaoblený obdélník 8"/>
          <p:cNvSpPr/>
          <p:nvPr/>
        </p:nvSpPr>
        <p:spPr>
          <a:xfrm>
            <a:off x="551384" y="1268760"/>
            <a:ext cx="11017224" cy="49337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endParaRPr lang="cs-CZ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cs-CZ" b="1" kern="1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OPRÁVNĚNÍ ŽADATELÉ:</a:t>
            </a:r>
            <a:endParaRPr lang="cs-CZ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cs-CZ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Bezpečnost dopravy: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Obce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Dobrovolné svazky obcí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Organizace zřizované nebo zakládané obcemi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Organizace zřizované nebo zakládané dobrovolnými svazky obcí</a:t>
            </a:r>
          </a:p>
          <a:p>
            <a:pPr lvl="0"/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Cyklodoprava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Obce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Dobrovolné svazky obcí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Organizace zřizované nebo zakládané obcemi</a:t>
            </a:r>
          </a:p>
          <a:p>
            <a:pPr lvl="0"/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Organizace zřizované nebo zakládané dobrovolnými svazky obcí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endParaRPr lang="cs-CZ" sz="14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3390">
              <a:lnSpc>
                <a:spcPct val="107000"/>
              </a:lnSpc>
              <a:spcAft>
                <a:spcPts val="600"/>
              </a:spcAft>
            </a:pPr>
            <a:r>
              <a:rPr lang="cs-CZ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</p:txBody>
      </p:sp>
      <p:sp>
        <p:nvSpPr>
          <p:cNvPr id="5" name="Obdélník 4"/>
          <p:cNvSpPr/>
          <p:nvPr/>
        </p:nvSpPr>
        <p:spPr>
          <a:xfrm>
            <a:off x="407368" y="94651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IROP (2017)  Bezpečnost dopravy a cyklostezky MAS Moravská cesta</a:t>
            </a:r>
            <a:br>
              <a:rPr lang="cs-CZ" sz="2800" dirty="0"/>
            </a:b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726113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668</Words>
  <Application>Microsoft Office PowerPoint</Application>
  <PresentationFormat>Širokoúhlá obrazovka</PresentationFormat>
  <Paragraphs>159</Paragraphs>
  <Slides>16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Verdana</vt:lpstr>
      <vt:lpstr>Motiv sady Office</vt:lpstr>
      <vt:lpstr>   Seminář pro žadatele k Výzvě IROP (2017) – Bezpečnost dopravy a cyklostezky v regionu MAS Moravská cesta  </vt:lpstr>
      <vt:lpstr> Vyhlášená výzva </vt:lpstr>
      <vt:lpstr>  </vt:lpstr>
      <vt:lpstr> Výzva IROP (2017)  Bezpečnost dopravy a cyklostezky MAS Moravská cesta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Dotační možnosti na území  MAS Moravská cesta</dc:title>
  <dc:creator>Aneta</dc:creator>
  <cp:lastModifiedBy>Aneta Müllerová</cp:lastModifiedBy>
  <cp:revision>80</cp:revision>
  <dcterms:created xsi:type="dcterms:W3CDTF">2015-10-07T08:37:56Z</dcterms:created>
  <dcterms:modified xsi:type="dcterms:W3CDTF">2017-05-31T12:06:34Z</dcterms:modified>
</cp:coreProperties>
</file>