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4"/>
  </p:notesMasterIdLst>
  <p:sldIdLst>
    <p:sldId id="256" r:id="rId2"/>
    <p:sldId id="278" r:id="rId3"/>
    <p:sldId id="295" r:id="rId4"/>
    <p:sldId id="297" r:id="rId5"/>
    <p:sldId id="286" r:id="rId6"/>
    <p:sldId id="298" r:id="rId7"/>
    <p:sldId id="290" r:id="rId8"/>
    <p:sldId id="289" r:id="rId9"/>
    <p:sldId id="288" r:id="rId10"/>
    <p:sldId id="299" r:id="rId11"/>
    <p:sldId id="306" r:id="rId12"/>
    <p:sldId id="291" r:id="rId13"/>
    <p:sldId id="300" r:id="rId14"/>
    <p:sldId id="305" r:id="rId15"/>
    <p:sldId id="292" r:id="rId16"/>
    <p:sldId id="304" r:id="rId17"/>
    <p:sldId id="314" r:id="rId18"/>
    <p:sldId id="296" r:id="rId19"/>
    <p:sldId id="312" r:id="rId20"/>
    <p:sldId id="313" r:id="rId21"/>
    <p:sldId id="294" r:id="rId22"/>
    <p:sldId id="26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A6594-49DD-43D8-B1ED-0E748AE48618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93FCD-96C1-47BE-896D-D2764358DE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12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5F822-C47F-42A3-982C-8666C7656AC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100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80190-A50B-4B2C-9F2D-759C243C3BFF}" type="datetimeFigureOut">
              <a:rPr lang="cs-CZ" smtClean="0"/>
              <a:t>22.01.2019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8AE68-71F9-42F2-8452-4B910538C70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ravska-cesta.cz/vyzvy-prv3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szif.cz/cs/prv2014-1921" TargetMode="External"/><Relationship Id="rId7" Type="http://schemas.openxmlformats.org/officeDocument/2006/relationships/hyperlink" Target="https://www.szif.cz/cs/CmDocument?rid=%2Fapa_anon%2Fcs%2Fdokumenty_ke_stazeni%2Fprv2014%2Fzakladni_informace%2Fpravidla%2F1534142649761%2F1534142677479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zif.cz/cs/CmDocument?rid=%2Fapa_anon%2Fcs%2Fdokumenty_ke_stazeni%2Fprv2014%2Fverejne_zakazky%2F1517999126337%2F1517999355839.pdf" TargetMode="External"/><Relationship Id="rId5" Type="http://schemas.openxmlformats.org/officeDocument/2006/relationships/hyperlink" Target="https://www.szif.cz/cs/CmDocument?rid=/apa_anon/cs/dokumenty_ke_stazeni/prv2014/1442917434803/1442917718469.pdf" TargetMode="External"/><Relationship Id="rId10" Type="http://schemas.openxmlformats.org/officeDocument/2006/relationships/image" Target="../media/image17.png"/><Relationship Id="rId4" Type="http://schemas.openxmlformats.org/officeDocument/2006/relationships/hyperlink" Target="http://eagri.cz/public/web/mze/farmar/portal-farmare-pro-nove-uzivatele/zadost-o-pristup-na-portal-eagri.html" TargetMode="External"/><Relationship Id="rId9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ravska-cesta.cz/vyzvy-prv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3573016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r>
              <a:rPr lang="cs-CZ" b="1" dirty="0"/>
              <a:t>3. výzva </a:t>
            </a:r>
            <a:r>
              <a:rPr lang="pt-BR" b="1" dirty="0"/>
              <a:t>MAS Moravská cesta</a:t>
            </a:r>
            <a:br>
              <a:rPr lang="pt-BR" b="1" dirty="0"/>
            </a:br>
            <a:r>
              <a:rPr lang="pt-BR" b="1" dirty="0"/>
              <a:t>Program rozvoje venkova</a:t>
            </a:r>
            <a:br>
              <a:rPr lang="cs-CZ" b="1" dirty="0"/>
            </a:br>
            <a:br>
              <a:rPr lang="cs-CZ" b="1" dirty="0"/>
            </a:br>
            <a:r>
              <a:rPr lang="cs-CZ" b="1" dirty="0"/>
              <a:t>Seminář pro žadatele</a:t>
            </a: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endParaRPr lang="cs-CZ" sz="2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5949280"/>
            <a:ext cx="6400800" cy="553616"/>
          </a:xfrm>
        </p:spPr>
        <p:txBody>
          <a:bodyPr>
            <a:noAutofit/>
          </a:bodyPr>
          <a:lstStyle/>
          <a:p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22.1.2019, Náklo</a:t>
            </a:r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4516"/>
            <a:ext cx="3322127" cy="144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0122" y="5799002"/>
            <a:ext cx="1828959" cy="7376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96857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5912" y="6074762"/>
            <a:ext cx="1828959" cy="737680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57200" y="287192"/>
            <a:ext cx="2948241" cy="373380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Preferenční kritéria Fiche 1</a:t>
            </a:r>
            <a:endParaRPr kumimoji="0" lang="cs-CZ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2E91B32D-84D0-443A-9AFE-0AEE7E2E4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670822"/>
              </p:ext>
            </p:extLst>
          </p:nvPr>
        </p:nvGraphicFramePr>
        <p:xfrm>
          <a:off x="539552" y="915872"/>
          <a:ext cx="7747785" cy="4604140"/>
        </p:xfrm>
        <a:graphic>
          <a:graphicData uri="http://schemas.openxmlformats.org/drawingml/2006/table">
            <a:tbl>
              <a:tblPr firstRow="1" firstCol="1" bandRow="1"/>
              <a:tblGrid>
                <a:gridCol w="6973925">
                  <a:extLst>
                    <a:ext uri="{9D8B030D-6E8A-4147-A177-3AD203B41FA5}">
                      <a16:colId xmlns:a16="http://schemas.microsoft.com/office/drawing/2014/main" val="357213209"/>
                    </a:ext>
                  </a:extLst>
                </a:gridCol>
                <a:gridCol w="773860">
                  <a:extLst>
                    <a:ext uri="{9D8B030D-6E8A-4147-A177-3AD203B41FA5}">
                      <a16:colId xmlns:a16="http://schemas.microsoft.com/office/drawing/2014/main" val="2235130356"/>
                    </a:ext>
                  </a:extLst>
                </a:gridCol>
              </a:tblGrid>
              <a:tr h="22438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Popis preferenčního kritéria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Max.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707977"/>
                  </a:ext>
                </a:extLst>
              </a:tr>
              <a:tr h="23372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bodů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222831"/>
                  </a:ext>
                </a:extLst>
              </a:tr>
              <a:tr h="326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Počet vytvořených pracovních míst v rámci projektu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46239"/>
                  </a:ext>
                </a:extLst>
              </a:tr>
              <a:tr h="224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- Projekt vytvoří minimálně 2 pracovní místa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0417950"/>
                  </a:ext>
                </a:extLst>
              </a:tr>
              <a:tr h="279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bodů - Projekt vytvoří </a:t>
                      </a:r>
                      <a:r>
                        <a:rPr lang="cs-CZ" sz="14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prac.místo</a:t>
                      </a: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 úvazkem 1,99 - 1,0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853117"/>
                  </a:ext>
                </a:extLst>
              </a:tr>
              <a:tr h="199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 - Projekt vytvoří </a:t>
                      </a:r>
                      <a:r>
                        <a:rPr lang="cs-CZ" sz="14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prac.místo</a:t>
                      </a: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 úvazkem 0,99  - 0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831819"/>
                  </a:ext>
                </a:extLst>
              </a:tr>
              <a:tr h="2243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924281"/>
                  </a:ext>
                </a:extLst>
              </a:tr>
              <a:tr h="53290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údajů, které žadatel uvedl v Žádosti o dotaci, kontrola bude provedena v souladu s přílohou 14 Pravidel 19.2.1.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942871"/>
                  </a:ext>
                </a:extLst>
              </a:tr>
              <a:tr h="40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Dopad projektu – projekt naplňuje více než 1 specifický cíl SCLLD MAS Moravská cesta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4424"/>
                  </a:ext>
                </a:extLst>
              </a:tr>
              <a:tr h="600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bodů –  Projekt naplňuje více než 1 specifický cíl SCLLD MAS Moravská cesta. Tuto skutečnost je nutné doložit vyplněnou nepovinnou přílohou Soulad se SCLLD MAS Moravská cesta.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184709"/>
                  </a:ext>
                </a:extLst>
              </a:tr>
              <a:tr h="600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– Projekt naplňuje pouze 1 specifický cíl SCLLD MAS Moravská cesta, nebo žadatel nepředložil nepovinnou přílohu Soulad se SCLLD.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206372"/>
                  </a:ext>
                </a:extLst>
              </a:tr>
              <a:tr h="2243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470216"/>
                  </a:ext>
                </a:extLst>
              </a:tr>
              <a:tr h="40014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 uvedených v nepovinné příloze projektu.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645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52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96857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5912" y="6074762"/>
            <a:ext cx="1828959" cy="737680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57200" y="287192"/>
            <a:ext cx="2948241" cy="373380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Preferenční kritéria Fiche 1</a:t>
            </a:r>
            <a:endParaRPr kumimoji="0" lang="cs-CZ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ECA1D43E-7CCB-4BAB-AF4B-0B0203C94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070098"/>
              </p:ext>
            </p:extLst>
          </p:nvPr>
        </p:nvGraphicFramePr>
        <p:xfrm>
          <a:off x="323528" y="836712"/>
          <a:ext cx="8136904" cy="5067867"/>
        </p:xfrm>
        <a:graphic>
          <a:graphicData uri="http://schemas.openxmlformats.org/drawingml/2006/table">
            <a:tbl>
              <a:tblPr firstRow="1" firstCol="1" bandRow="1"/>
              <a:tblGrid>
                <a:gridCol w="7328294">
                  <a:extLst>
                    <a:ext uri="{9D8B030D-6E8A-4147-A177-3AD203B41FA5}">
                      <a16:colId xmlns:a16="http://schemas.microsoft.com/office/drawing/2014/main" val="2647921113"/>
                    </a:ext>
                  </a:extLst>
                </a:gridCol>
                <a:gridCol w="808610">
                  <a:extLst>
                    <a:ext uri="{9D8B030D-6E8A-4147-A177-3AD203B41FA5}">
                      <a16:colId xmlns:a16="http://schemas.microsoft.com/office/drawing/2014/main" val="67748014"/>
                    </a:ext>
                  </a:extLst>
                </a:gridCol>
              </a:tblGrid>
              <a:tr h="404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Výše celkových výdajů, na které může být poskytnuta dotace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675439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- Výše celkových výdajů, na které může být poskytnuta dotace, je v částce 499 999 Kč a méně.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416052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 bodů - Výše celkových výdajů, na které může být poskytnuta dotace, je v částce od 500 000 Kč do 799 999 Kč.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130364"/>
                  </a:ext>
                </a:extLst>
              </a:tr>
              <a:tr h="463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0 bodů -  Výše celkových výdajů, na které může být poskytnuta dotace je v částce 800 000 Kč a více.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502457"/>
                  </a:ext>
                </a:extLst>
              </a:tr>
              <a:tr h="2270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886032"/>
                  </a:ext>
                </a:extLst>
              </a:tr>
              <a:tr h="40482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údajů, které žadatel uvedl v Žádosti o dotaci.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724275"/>
                  </a:ext>
                </a:extLst>
              </a:tr>
              <a:tr h="217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Ocenění výrobku nebo služby regionální značkou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779447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– ANO - žadatel je držitelem značky Haná regionální produkt, Regionální potravina nebo Výrobek Olomouckého kraje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668909"/>
                  </a:ext>
                </a:extLst>
              </a:tr>
              <a:tr h="463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-  NE - žadatel není držitelem značky Haná regionální produkt, Regionální potravina nebo Výrobek Olomouckého kraje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754393"/>
                  </a:ext>
                </a:extLst>
              </a:tr>
              <a:tr h="2270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974194"/>
                  </a:ext>
                </a:extLst>
              </a:tr>
              <a:tr h="60723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 uvedených v nepovinné příloze projektu (kopie certifikátu nebo osvědčení apod.) předložené k Žádosti o dotaci.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565347"/>
                  </a:ext>
                </a:extLst>
              </a:tr>
              <a:tr h="227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Žadatel je mladý zemědělec do 40 let (včetně)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106006"/>
                  </a:ext>
                </a:extLst>
              </a:tr>
              <a:tr h="227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bodů – ANO 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436694"/>
                  </a:ext>
                </a:extLst>
              </a:tr>
              <a:tr h="2364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-  NE 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83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051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Zástupný symbol pro obsah 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2922" y="933934"/>
            <a:ext cx="8241934" cy="519870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48100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6296" y="6116887"/>
            <a:ext cx="1828959" cy="73768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536" y="179926"/>
            <a:ext cx="5978172" cy="62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081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36" y="6150803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296" y="6021288"/>
            <a:ext cx="1828959" cy="737680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57200" y="287192"/>
            <a:ext cx="2948241" cy="373380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Preferenční kritéria Fiche 2</a:t>
            </a:r>
            <a:endParaRPr kumimoji="0" lang="cs-CZ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E49A583-83A1-4EE6-AF49-1457BA44C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62789"/>
              </p:ext>
            </p:extLst>
          </p:nvPr>
        </p:nvGraphicFramePr>
        <p:xfrm>
          <a:off x="539552" y="915872"/>
          <a:ext cx="7747785" cy="4604140"/>
        </p:xfrm>
        <a:graphic>
          <a:graphicData uri="http://schemas.openxmlformats.org/drawingml/2006/table">
            <a:tbl>
              <a:tblPr firstRow="1" firstCol="1" bandRow="1"/>
              <a:tblGrid>
                <a:gridCol w="6973925">
                  <a:extLst>
                    <a:ext uri="{9D8B030D-6E8A-4147-A177-3AD203B41FA5}">
                      <a16:colId xmlns:a16="http://schemas.microsoft.com/office/drawing/2014/main" val="357213209"/>
                    </a:ext>
                  </a:extLst>
                </a:gridCol>
                <a:gridCol w="773860">
                  <a:extLst>
                    <a:ext uri="{9D8B030D-6E8A-4147-A177-3AD203B41FA5}">
                      <a16:colId xmlns:a16="http://schemas.microsoft.com/office/drawing/2014/main" val="2235130356"/>
                    </a:ext>
                  </a:extLst>
                </a:gridCol>
              </a:tblGrid>
              <a:tr h="22438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Popis preferenčního kritéria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Max.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707977"/>
                  </a:ext>
                </a:extLst>
              </a:tr>
              <a:tr h="23372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bodů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222831"/>
                  </a:ext>
                </a:extLst>
              </a:tr>
              <a:tr h="326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Počet vytvořených pracovních míst v rámci projektu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46239"/>
                  </a:ext>
                </a:extLst>
              </a:tr>
              <a:tr h="224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- Projekt vytvoří minimálně 2 pracovní místa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0417950"/>
                  </a:ext>
                </a:extLst>
              </a:tr>
              <a:tr h="279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bodů - Projekt vytvoří </a:t>
                      </a:r>
                      <a:r>
                        <a:rPr lang="cs-CZ" sz="14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prac.místo</a:t>
                      </a: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 úvazkem 1,99 - 1,0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853117"/>
                  </a:ext>
                </a:extLst>
              </a:tr>
              <a:tr h="199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 - Projekt vytvoří </a:t>
                      </a:r>
                      <a:r>
                        <a:rPr lang="cs-CZ" sz="14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prac.místo</a:t>
                      </a: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 úvazkem 0,99  - 0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831819"/>
                  </a:ext>
                </a:extLst>
              </a:tr>
              <a:tr h="2243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924281"/>
                  </a:ext>
                </a:extLst>
              </a:tr>
              <a:tr h="53290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údajů, které žadatel uvedl v Žádosti o dotaci, kontrola bude provedena v souladu s přílohou 14 Pravidel 19.2.1.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942871"/>
                  </a:ext>
                </a:extLst>
              </a:tr>
              <a:tr h="40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Dopad projektu – projekt naplňuje více než 1 specifický cíl SCLLD MAS Moravská cesta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4424"/>
                  </a:ext>
                </a:extLst>
              </a:tr>
              <a:tr h="600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bodů –  Projekt naplňuje více než 1 specifický cíl SCLLD MAS Moravská cesta. Tuto skutečnost je nutné doložit vyplněnou nepovinnou přílohou Soulad se SCLLD MAS Moravská cesta.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184709"/>
                  </a:ext>
                </a:extLst>
              </a:tr>
              <a:tr h="600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– Projekt naplňuje pouze 1 specifický cíl SCLLD MAS Moravská cesta, nebo žadatel nepředložil nepovinnou přílohu Soulad se SCLLD.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206372"/>
                  </a:ext>
                </a:extLst>
              </a:tr>
              <a:tr h="2243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470216"/>
                  </a:ext>
                </a:extLst>
              </a:tr>
              <a:tr h="40014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 uvedených v nepovinné příloze projektu.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645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098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0803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5024" y="6021288"/>
            <a:ext cx="1828959" cy="737680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395536" y="155201"/>
            <a:ext cx="2948241" cy="373380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Preferenční kritéria Fiche 2</a:t>
            </a:r>
            <a:endParaRPr kumimoji="0" lang="cs-CZ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12" name="Tabulka 11">
            <a:extLst>
              <a:ext uri="{FF2B5EF4-FFF2-40B4-BE49-F238E27FC236}">
                <a16:creationId xmlns:a16="http://schemas.microsoft.com/office/drawing/2014/main" id="{FAD9C9EB-DB13-4B78-8AC5-6083C5D07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568712"/>
              </p:ext>
            </p:extLst>
          </p:nvPr>
        </p:nvGraphicFramePr>
        <p:xfrm>
          <a:off x="503548" y="772950"/>
          <a:ext cx="8136904" cy="5067867"/>
        </p:xfrm>
        <a:graphic>
          <a:graphicData uri="http://schemas.openxmlformats.org/drawingml/2006/table">
            <a:tbl>
              <a:tblPr firstRow="1" firstCol="1" bandRow="1"/>
              <a:tblGrid>
                <a:gridCol w="7328294">
                  <a:extLst>
                    <a:ext uri="{9D8B030D-6E8A-4147-A177-3AD203B41FA5}">
                      <a16:colId xmlns:a16="http://schemas.microsoft.com/office/drawing/2014/main" val="2647921113"/>
                    </a:ext>
                  </a:extLst>
                </a:gridCol>
                <a:gridCol w="808610">
                  <a:extLst>
                    <a:ext uri="{9D8B030D-6E8A-4147-A177-3AD203B41FA5}">
                      <a16:colId xmlns:a16="http://schemas.microsoft.com/office/drawing/2014/main" val="67748014"/>
                    </a:ext>
                  </a:extLst>
                </a:gridCol>
              </a:tblGrid>
              <a:tr h="404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Výše celkových výdajů, na které může být poskytnuta dotace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675439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- Výše celkových výdajů, na které může být poskytnuta dotace, je v částce 499 999 Kč a méně.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416052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 bodů - Výše celkových výdajů, na které může být poskytnuta dotace, je v částce od 500 000 Kč do 799 999 Kč.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130364"/>
                  </a:ext>
                </a:extLst>
              </a:tr>
              <a:tr h="463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0 bodů -  Výše celkových výdajů, na které může být poskytnuta dotace je v částce 800 000 Kč a více.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502457"/>
                  </a:ext>
                </a:extLst>
              </a:tr>
              <a:tr h="2270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886032"/>
                  </a:ext>
                </a:extLst>
              </a:tr>
              <a:tr h="40482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údajů, které žadatel uvedl v Žádosti o dotaci.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724275"/>
                  </a:ext>
                </a:extLst>
              </a:tr>
              <a:tr h="217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Ocenění výrobku nebo služby regionální značkou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779447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– ANO - žadatel je držitelem značky Haná regionální produkt, Regionální potravina nebo Výrobek Olomouckého kraje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668909"/>
                  </a:ext>
                </a:extLst>
              </a:tr>
              <a:tr h="463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-  NE - žadatel není držitelem značky Haná regionální produkt, Regionální potravina nebo Výrobek Olomouckého kraje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754393"/>
                  </a:ext>
                </a:extLst>
              </a:tr>
              <a:tr h="2270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974194"/>
                  </a:ext>
                </a:extLst>
              </a:tr>
              <a:tr h="60723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 uvedených v nepovinné příloze projektu (kopie certifikátu nebo osvědčení apod.) předložené k Žádosti o dotaci.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565347"/>
                  </a:ext>
                </a:extLst>
              </a:tr>
              <a:tr h="227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Žadatel je mladý zemědělec do 40 let (včetně)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106006"/>
                  </a:ext>
                </a:extLst>
              </a:tr>
              <a:tr h="227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bodů – ANO 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436694"/>
                  </a:ext>
                </a:extLst>
              </a:tr>
              <a:tr h="2364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-  NE 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83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613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2456" y="850305"/>
            <a:ext cx="7309877" cy="52861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60996"/>
            <a:ext cx="2664296" cy="70240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9877" y="6149998"/>
            <a:ext cx="1755378" cy="70800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490" y="161106"/>
            <a:ext cx="5761219" cy="6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736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71878"/>
            <a:ext cx="2267744" cy="59786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296" y="6120320"/>
            <a:ext cx="1828959" cy="737680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57200" y="287192"/>
            <a:ext cx="2948241" cy="373380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Preferenční kritéria Fiche 3</a:t>
            </a:r>
            <a:endParaRPr kumimoji="0" lang="cs-CZ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62CEC55E-F7AC-43E1-ABE9-6C50AA4DE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160798"/>
              </p:ext>
            </p:extLst>
          </p:nvPr>
        </p:nvGraphicFramePr>
        <p:xfrm>
          <a:off x="539552" y="915872"/>
          <a:ext cx="7747785" cy="4604140"/>
        </p:xfrm>
        <a:graphic>
          <a:graphicData uri="http://schemas.openxmlformats.org/drawingml/2006/table">
            <a:tbl>
              <a:tblPr firstRow="1" firstCol="1" bandRow="1"/>
              <a:tblGrid>
                <a:gridCol w="6973925">
                  <a:extLst>
                    <a:ext uri="{9D8B030D-6E8A-4147-A177-3AD203B41FA5}">
                      <a16:colId xmlns:a16="http://schemas.microsoft.com/office/drawing/2014/main" val="357213209"/>
                    </a:ext>
                  </a:extLst>
                </a:gridCol>
                <a:gridCol w="773860">
                  <a:extLst>
                    <a:ext uri="{9D8B030D-6E8A-4147-A177-3AD203B41FA5}">
                      <a16:colId xmlns:a16="http://schemas.microsoft.com/office/drawing/2014/main" val="2235130356"/>
                    </a:ext>
                  </a:extLst>
                </a:gridCol>
              </a:tblGrid>
              <a:tr h="22438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Popis preferenčního kritéria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Max.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707977"/>
                  </a:ext>
                </a:extLst>
              </a:tr>
              <a:tr h="23372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bodů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222831"/>
                  </a:ext>
                </a:extLst>
              </a:tr>
              <a:tr h="326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Počet vytvořených pracovních míst v rámci projektu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46239"/>
                  </a:ext>
                </a:extLst>
              </a:tr>
              <a:tr h="224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- Projekt vytvoří minimálně 2 pracovní místa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0417950"/>
                  </a:ext>
                </a:extLst>
              </a:tr>
              <a:tr h="279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bodů - Projekt vytvoří </a:t>
                      </a:r>
                      <a:r>
                        <a:rPr lang="cs-CZ" sz="14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prac.místo</a:t>
                      </a: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 úvazkem 1,99 - 1,0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853117"/>
                  </a:ext>
                </a:extLst>
              </a:tr>
              <a:tr h="199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 - Projekt vytvoří </a:t>
                      </a:r>
                      <a:r>
                        <a:rPr lang="cs-CZ" sz="14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prac.místo</a:t>
                      </a: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 úvazkem 0,99  - 0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831819"/>
                  </a:ext>
                </a:extLst>
              </a:tr>
              <a:tr h="2243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924281"/>
                  </a:ext>
                </a:extLst>
              </a:tr>
              <a:tr h="53290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údajů, které žadatel uvedl v Žádosti o dotaci, kontrola bude provedena v souladu s přílohou 14 Pravidel 19.2.1.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942871"/>
                  </a:ext>
                </a:extLst>
              </a:tr>
              <a:tr h="400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Dopad projektu – projekt naplňuje více než 1 specifický cíl SCLLD MAS Moravská cesta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4424"/>
                  </a:ext>
                </a:extLst>
              </a:tr>
              <a:tr h="600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bodů –  Projekt naplňuje více než 1 specifický cíl SCLLD MAS Moravská cesta. Tuto skutečnost je nutné doložit vyplněnou nepovinnou přílohou Soulad se SCLLD MAS Moravská cesta.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184709"/>
                  </a:ext>
                </a:extLst>
              </a:tr>
              <a:tr h="600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bodů – Projekt naplňuje pouze 1 specifický cíl SCLLD MAS Moravská cesta, nebo žadatel nepředložil nepovinnou přílohu Soulad se SCLLD.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206372"/>
                  </a:ext>
                </a:extLst>
              </a:tr>
              <a:tr h="22438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470216"/>
                  </a:ext>
                </a:extLst>
              </a:tr>
              <a:tr h="40014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 uvedených v nepovinné příloze projektu.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645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819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71878"/>
            <a:ext cx="2267744" cy="59786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296" y="6120320"/>
            <a:ext cx="1828959" cy="737680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57200" y="287192"/>
            <a:ext cx="2948241" cy="373380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Preferenční kritéria Fiche 3</a:t>
            </a:r>
            <a:endParaRPr kumimoji="0" lang="cs-CZ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1BC97956-DCB8-469F-89AB-34C2B71F7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95460"/>
              </p:ext>
            </p:extLst>
          </p:nvPr>
        </p:nvGraphicFramePr>
        <p:xfrm>
          <a:off x="665566" y="1340768"/>
          <a:ext cx="7812868" cy="2408135"/>
        </p:xfrm>
        <a:graphic>
          <a:graphicData uri="http://schemas.openxmlformats.org/drawingml/2006/table">
            <a:tbl>
              <a:tblPr firstRow="1" firstCol="1" bandRow="1"/>
              <a:tblGrid>
                <a:gridCol w="6786737">
                  <a:extLst>
                    <a:ext uri="{9D8B030D-6E8A-4147-A177-3AD203B41FA5}">
                      <a16:colId xmlns:a16="http://schemas.microsoft.com/office/drawing/2014/main" val="2647921113"/>
                    </a:ext>
                  </a:extLst>
                </a:gridCol>
                <a:gridCol w="1026131">
                  <a:extLst>
                    <a:ext uri="{9D8B030D-6E8A-4147-A177-3AD203B41FA5}">
                      <a16:colId xmlns:a16="http://schemas.microsoft.com/office/drawing/2014/main" val="67748014"/>
                    </a:ext>
                  </a:extLst>
                </a:gridCol>
              </a:tblGrid>
              <a:tr h="404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Výše celkových výdajů, na které může být poskytnuta dotace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675439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bodů - Výše celkových výdajů, na které může být poskytnuta dotace, je v částce 499 999 Kč a méně.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416052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 bodů - Výše celkových výdajů, na které může být poskytnuta dotace, je v částce od 500 000 Kč do 799 999 Kč.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130364"/>
                  </a:ext>
                </a:extLst>
              </a:tr>
              <a:tr h="463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0 bodů -  Výše celkových výdajů, na které může být poskytnuta dotace je v částce 800 000 Kč a více.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502457"/>
                  </a:ext>
                </a:extLst>
              </a:tr>
              <a:tr h="2270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Vysvětlení bodového hodnocení: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886032"/>
                  </a:ext>
                </a:extLst>
              </a:tr>
              <a:tr h="40482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Hodnocení se provádí na základě údajů, které žadatel uvedl v Žádosti o dotaci.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724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53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Portál farmáře</a:t>
            </a:r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7E10C0E5-3C19-4858-A053-027DB9DD68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36712"/>
            <a:ext cx="7072583" cy="578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91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Portál farmáře</a:t>
            </a:r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69AED35-B3D9-486F-BFA0-76D42C38A5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92696"/>
            <a:ext cx="6480720" cy="603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65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462122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Základní informace</a:t>
            </a:r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77500" y="935486"/>
            <a:ext cx="8552487" cy="493499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6800" b="1" dirty="0"/>
              <a:t>Datum vyhlášení výzvy</a:t>
            </a:r>
            <a:r>
              <a:rPr lang="cs-CZ" sz="6800" dirty="0"/>
              <a:t>		7.1.2019</a:t>
            </a:r>
          </a:p>
          <a:p>
            <a:pPr marL="0" indent="0">
              <a:buNone/>
            </a:pPr>
            <a:r>
              <a:rPr lang="cs-CZ" sz="6800" b="1" dirty="0"/>
              <a:t>Časové rozmezí příjmu žádosti</a:t>
            </a:r>
            <a:r>
              <a:rPr lang="cs-CZ" sz="6800" dirty="0"/>
              <a:t>		</a:t>
            </a:r>
            <a:r>
              <a:rPr lang="pl-PL" sz="6800" dirty="0"/>
              <a:t>od 9.3.2019 do 8.4.2019 </a:t>
            </a:r>
          </a:p>
          <a:p>
            <a:pPr marL="0" indent="0">
              <a:buNone/>
            </a:pPr>
            <a:r>
              <a:rPr lang="cs-CZ" sz="6800" b="1" dirty="0"/>
              <a:t>Místo příjmu Žádostí o dotaci na MAS	elektronicky prostřednictvím Portálu farmáře</a:t>
            </a:r>
            <a:endParaRPr lang="pl-PL" sz="6800" dirty="0"/>
          </a:p>
          <a:p>
            <a:pPr marL="0" indent="0">
              <a:buNone/>
            </a:pPr>
            <a:r>
              <a:rPr lang="cs-CZ" sz="6800" b="1" dirty="0"/>
              <a:t>Termín jednání Hodnotící komise</a:t>
            </a:r>
            <a:r>
              <a:rPr lang="cs-CZ" sz="6800" dirty="0"/>
              <a:t>	30.5.2019</a:t>
            </a:r>
          </a:p>
          <a:p>
            <a:pPr marL="0" indent="0">
              <a:buNone/>
            </a:pPr>
            <a:r>
              <a:rPr lang="cs-CZ" sz="6800" dirty="0"/>
              <a:t>Termín jednání Výboru spolku		3.6.2019</a:t>
            </a:r>
          </a:p>
          <a:p>
            <a:pPr marL="0" indent="0">
              <a:buNone/>
            </a:pPr>
            <a:r>
              <a:rPr lang="cs-CZ" sz="6800" b="1" dirty="0"/>
              <a:t>Termín registrace na RO SZIF </a:t>
            </a:r>
            <a:r>
              <a:rPr lang="cs-CZ" sz="6800" dirty="0"/>
              <a:t>		12.6. 2019</a:t>
            </a:r>
          </a:p>
          <a:p>
            <a:pPr marL="0" indent="0">
              <a:buNone/>
            </a:pPr>
            <a:endParaRPr lang="cs-CZ" sz="6800" dirty="0"/>
          </a:p>
          <a:p>
            <a:pPr marL="0" indent="0">
              <a:buNone/>
            </a:pPr>
            <a:r>
              <a:rPr lang="cs-CZ" sz="6800" b="1" u="sng" dirty="0"/>
              <a:t>Seznam vyhlášených Fichí včetně předpokládané alokace na jednotlivé Fiche (v Kč)</a:t>
            </a:r>
            <a:endParaRPr lang="cs-CZ" sz="6800" u="sng" dirty="0"/>
          </a:p>
          <a:p>
            <a:pPr marL="0" indent="0">
              <a:buNone/>
            </a:pPr>
            <a:r>
              <a:rPr lang="cs-CZ" sz="6800" b="1" dirty="0">
                <a:solidFill>
                  <a:schemeClr val="accent1"/>
                </a:solidFill>
              </a:rPr>
              <a:t>Fiche 1: Podpora investic do živočišné a rostlinné výroby</a:t>
            </a:r>
          </a:p>
          <a:p>
            <a:pPr marL="0" indent="0">
              <a:buNone/>
            </a:pPr>
            <a:r>
              <a:rPr lang="cs-CZ" sz="6800" b="1" dirty="0"/>
              <a:t>Alokace 545 344 Kč </a:t>
            </a:r>
          </a:p>
          <a:p>
            <a:pPr marL="0" indent="0">
              <a:buNone/>
            </a:pPr>
            <a:r>
              <a:rPr lang="cs-CZ" sz="6800" b="1" dirty="0">
                <a:solidFill>
                  <a:schemeClr val="accent1"/>
                </a:solidFill>
              </a:rPr>
              <a:t>Fiche 2: Podpora zpracování a uvádění na trh zemědělských produktů</a:t>
            </a:r>
          </a:p>
          <a:p>
            <a:pPr marL="0" indent="0">
              <a:buNone/>
            </a:pPr>
            <a:r>
              <a:rPr lang="cs-CZ" sz="6800" b="1" dirty="0"/>
              <a:t>Alokace 1 015 041 Kč</a:t>
            </a:r>
          </a:p>
          <a:p>
            <a:pPr marL="0" indent="0">
              <a:buNone/>
            </a:pPr>
            <a:r>
              <a:rPr lang="cs-CZ" sz="6800" b="1" dirty="0">
                <a:solidFill>
                  <a:schemeClr val="accent1"/>
                </a:solidFill>
              </a:rPr>
              <a:t>Fiche 3: Podpora oživení řemesel, živností, malých a středních firem a služeb</a:t>
            </a:r>
          </a:p>
          <a:p>
            <a:pPr marL="0" indent="0">
              <a:buNone/>
            </a:pPr>
            <a:r>
              <a:rPr lang="cs-CZ" sz="6800" b="1" dirty="0"/>
              <a:t>Alokace 2 443 123 Kč</a:t>
            </a:r>
          </a:p>
          <a:p>
            <a:pPr marL="0" indent="0">
              <a:buNone/>
            </a:pPr>
            <a:endParaRPr lang="cs-CZ" sz="6800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7200" dirty="0"/>
              <a:t>Veškerá dokumentace k výzvě je zveřejněna zde: </a:t>
            </a:r>
            <a:r>
              <a:rPr lang="cs-CZ" sz="7200" dirty="0">
                <a:hlinkClick r:id="rId3"/>
              </a:rPr>
              <a:t>http://www.moravska-cesta.cz/vyzvy-prv3/</a:t>
            </a:r>
            <a:r>
              <a:rPr lang="cs-CZ" sz="7200" dirty="0"/>
              <a:t> </a:t>
            </a:r>
          </a:p>
          <a:p>
            <a:pPr marL="0" indent="0">
              <a:buNone/>
            </a:pPr>
            <a:endParaRPr lang="cs-CZ" sz="72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2" y="6248634"/>
            <a:ext cx="2311388" cy="60936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3794" y="6099480"/>
            <a:ext cx="1728191" cy="69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395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Portál farmáře – vzor žádosti</a:t>
            </a:r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F82D2B59-CB68-43A7-9E00-318F12C07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18" y="836711"/>
            <a:ext cx="8397245" cy="572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877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77500" y="1034260"/>
            <a:ext cx="8552487" cy="504056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dirty="0"/>
              <a:t> </a:t>
            </a:r>
            <a:r>
              <a:rPr lang="cs-CZ" sz="12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Pravidla v operaci 19.2.1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provádění operací v rámci strategie komunitně vedeného místního rozvoje: 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u="sng" dirty="0">
                <a:solidFill>
                  <a:srgbClr val="0070C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https://www.szif.cz/cs/prv2014-1921</a:t>
            </a:r>
            <a:endParaRPr lang="cs-CZ" sz="1200" u="sng" dirty="0">
              <a:solidFill>
                <a:srgbClr val="0070C0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Registrace žadatele do Portálu farmáře: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u="sng" dirty="0">
                <a:solidFill>
                  <a:srgbClr val="0563C1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http://eagri.cz/public/web/mze/farmar/portal-farmare-pro-nove-uzivatele/zadost-o-pristup-na-portal-eagri.html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Návod na vygenerování žádosti v Portálu farmáře: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u="sng" dirty="0">
                <a:solidFill>
                  <a:srgbClr val="0563C1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https://www.szif.cz/cs/CmDocument?rid=%2Fapa_anon%2Fcs%2Fdokumenty_ke_stazeni%2Fprv2014%2F1442917434803%2F1442917718469.pdf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Příručka pro zadávání veřejných zakázek </a:t>
            </a:r>
            <a:r>
              <a:rPr lang="cs-CZ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pl-PL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aktuální verze č. 4, platnost od února 2018: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l-PL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https://www.szif.cz/cs/CmDocument?rid=%2Fapa_anon%2Fcs%2Fdokumenty_ke_stazeni%2Fprv2014%2Fverejne_zakazky%2F1517999126337%2F1517999355839.pdf</a:t>
            </a:r>
            <a:endParaRPr lang="pl-P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Příručka pro publicitu PRV 20014-2020: verze č. 4</a:t>
            </a:r>
            <a:endParaRPr lang="cs-CZ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7"/>
              </a:rPr>
              <a:t>https://www.szif.cz/cs/CmDocument?rid=%2Fapa_anon%2Fcs%2Fdokumenty_ke_stazeni%2Fprv2014%2Fzakladni_informace%2Fpravidla%2F1534142649761%2F1534142677479.pdf</a:t>
            </a:r>
            <a:r>
              <a:rPr lang="cs-CZ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1028" y="5925950"/>
            <a:ext cx="1828959" cy="73768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7279" y="166889"/>
            <a:ext cx="4176464" cy="59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85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243587"/>
                </a:solidFill>
              </a:rPr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0275" y="1732248"/>
            <a:ext cx="6069360" cy="1833067"/>
          </a:xfrm>
        </p:spPr>
        <p:txBody>
          <a:bodyPr numCol="1">
            <a:normAutofit fontScale="70000" lnSpcReduction="20000"/>
          </a:bodyPr>
          <a:lstStyle/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b="1" dirty="0"/>
              <a:t>Ing. Miloslava Hrušková</a:t>
            </a:r>
          </a:p>
          <a:p>
            <a:pPr algn="ctr">
              <a:buNone/>
            </a:pPr>
            <a:r>
              <a:rPr lang="cs-CZ" dirty="0"/>
              <a:t>Manažerka MAS</a:t>
            </a:r>
          </a:p>
          <a:p>
            <a:pPr algn="ctr">
              <a:buNone/>
            </a:pPr>
            <a:r>
              <a:rPr lang="cs-CZ" dirty="0"/>
              <a:t>tel.: 777 562 205</a:t>
            </a:r>
          </a:p>
          <a:p>
            <a:pPr algn="ctr">
              <a:buNone/>
            </a:pPr>
            <a:r>
              <a:rPr lang="cs-CZ" dirty="0"/>
              <a:t>e-mail: miloslava.hruskova@moravska-cesta.cz</a:t>
            </a:r>
          </a:p>
          <a:p>
            <a:pPr algn="ctr"/>
            <a:endParaRPr lang="cs-CZ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606294"/>
            <a:ext cx="365434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/>
          <p:nvPr/>
        </p:nvSpPr>
        <p:spPr>
          <a:xfrm>
            <a:off x="2395545" y="3716472"/>
            <a:ext cx="4171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hlinkClick r:id="rId4"/>
              </a:rPr>
              <a:t>http://www.moravska-cesta.cz/vyzvy-prv/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92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Administrace žádosti o dotaci</a:t>
            </a:r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77500" y="1022860"/>
            <a:ext cx="8552487" cy="50405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dirty="0"/>
              <a:t>Žadatel musí mít vlastní přístup na Portál farmáře, zde si ze svého účtu vygeneruje žádost, </a:t>
            </a:r>
            <a:r>
              <a:rPr lang="pt-BR" dirty="0"/>
              <a:t>kterou předkládá na MAS prostřednictvím Portálu farmář</a:t>
            </a:r>
            <a:r>
              <a:rPr lang="cs-CZ" dirty="0"/>
              <a:t>e. </a:t>
            </a:r>
            <a:endParaRPr lang="cs-CZ" sz="1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tx2"/>
                </a:solidFill>
              </a:rPr>
              <a:t>Po předložení žádosti probíhá administrativní kontrola, prováděná pracovníky MAS. Žadatelé jsou vyzvání k opravě maximálně 2x, na opravu mají vždy 5 pracovních dní.</a:t>
            </a:r>
          </a:p>
          <a:p>
            <a:pPr marL="0" indent="0" algn="just">
              <a:buNone/>
            </a:pPr>
            <a:endParaRPr lang="cs-CZ" sz="1100" b="1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cs-CZ" dirty="0"/>
              <a:t>U projektů, které projdou administrativní kontrolou, proběhne hodnocení projektů Výběrovou komisí.</a:t>
            </a:r>
          </a:p>
          <a:p>
            <a:pPr marL="0" indent="0" algn="just">
              <a:buNone/>
            </a:pPr>
            <a:endParaRPr lang="cs-CZ" sz="1300" dirty="0"/>
          </a:p>
          <a:p>
            <a:pPr marL="0" indent="0" algn="just">
              <a:buNone/>
            </a:pPr>
            <a:r>
              <a:rPr lang="cs-CZ" b="1" dirty="0">
                <a:solidFill>
                  <a:schemeClr val="tx2"/>
                </a:solidFill>
              </a:rPr>
              <a:t>Následně hodnocení potvrdí Výbor spolku a budou oznámeny výsledky</a:t>
            </a:r>
          </a:p>
          <a:p>
            <a:pPr marL="0" indent="0" algn="just">
              <a:buNone/>
            </a:pPr>
            <a:r>
              <a:rPr lang="cs-CZ" dirty="0"/>
              <a:t>Vybrané projekty MAS verifikuje – Žádost o dotaci elektronicky podepíše, povinné i nepovinné přílohy elektronicky podepíše, nebo podepíše v papírové podobě a naskenuje.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2"/>
                </a:solidFill>
              </a:rPr>
              <a:t>Potvrzenou Žádost o dotaci a přílohy žadatel nahraje prostřednictvím svého účtu na Portálu farmáře a pošle přes svůj účet na RO SZIF Olomouc, nejpozději do termínu registrace na RO SZIF, tj. do 12.6.2019.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1028" y="5925950"/>
            <a:ext cx="1828959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19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Administrace žádosti o dotaci</a:t>
            </a:r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77500" y="944410"/>
            <a:ext cx="8552487" cy="535846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cs-CZ" sz="4000" dirty="0"/>
              <a:t>V případě, že se jedná o Žádost o dotaci, pro kterou žadatel neprovádí výběrové/zadávací řízení, provede RO SZIF ověření administrativní kontroly, kontrolu přijatelnosti, kontrolu dalších podmínek a hodnocení finančního zdraví po registraci Žádosti o dotaci na RO SZIF.</a:t>
            </a:r>
          </a:p>
          <a:p>
            <a:pPr marL="0" indent="0" algn="just">
              <a:buNone/>
            </a:pPr>
            <a:endParaRPr lang="cs-CZ" sz="4000" dirty="0"/>
          </a:p>
          <a:p>
            <a:pPr marL="0" indent="0" algn="just">
              <a:buNone/>
            </a:pPr>
            <a:r>
              <a:rPr lang="cs-CZ" sz="4000" b="1" dirty="0">
                <a:solidFill>
                  <a:schemeClr val="tx2"/>
                </a:solidFill>
              </a:rPr>
              <a:t>V případě, že se jedná o Žádost o dotaci, pro kterou žadatel provádí výběrové řízení, provede RO SZIF ověření administrativní kontroly, kontrolu přijatelnosti, kontrolu dalších podmínek a hodnocení finančního zdraví až po předložení dokumentace k výběrovému řízení.</a:t>
            </a:r>
          </a:p>
          <a:p>
            <a:pPr marL="0" indent="0" algn="just">
              <a:buNone/>
            </a:pPr>
            <a:endParaRPr lang="cs-CZ" sz="4000" b="1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cs-CZ" sz="4000" dirty="0"/>
              <a:t>Na administrativní kontrolu RO SZIF je stanovena lhůta 70 kalendářních dnů, žadatelé budou vyzváni k odstranění konkrétních nedostatků, oprava se předkládá nejdříve prostřednictvím MAS.</a:t>
            </a:r>
          </a:p>
          <a:p>
            <a:pPr marL="0" indent="0" algn="just">
              <a:buNone/>
            </a:pPr>
            <a:endParaRPr lang="cs-CZ" sz="4000" dirty="0"/>
          </a:p>
          <a:p>
            <a:pPr marL="0" indent="0" algn="just">
              <a:buNone/>
            </a:pPr>
            <a:r>
              <a:rPr lang="cs-CZ" sz="4000" b="1" dirty="0">
                <a:solidFill>
                  <a:schemeClr val="tx2"/>
                </a:solidFill>
              </a:rPr>
              <a:t>V případě, že bude projekt schválen k poskytnutí dotace z PRV, bude žadatel vyzván prostřednictvím Portálu farmáře k podpisu Dohody.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9" y="6155559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4736" y="6066832"/>
            <a:ext cx="1828959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80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5827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r>
              <a:rPr lang="cs-CZ" sz="3600" b="1" dirty="0"/>
              <a:t>Společné podmínky pro všechny Fiche</a:t>
            </a: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8448" y="1034261"/>
            <a:ext cx="7870592" cy="103587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000" y="6054365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272" y="6015526"/>
            <a:ext cx="1828959" cy="737680"/>
          </a:xfrm>
          <a:prstGeom prst="rect">
            <a:avLst/>
          </a:prstGeom>
        </p:spPr>
      </p:pic>
      <p:sp>
        <p:nvSpPr>
          <p:cNvPr id="10" name="Obdélník 9"/>
          <p:cNvSpPr/>
          <p:nvPr/>
        </p:nvSpPr>
        <p:spPr>
          <a:xfrm>
            <a:off x="437463" y="2084047"/>
            <a:ext cx="820891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Projekt je realizován na území příslušné MAS.</a:t>
            </a:r>
          </a:p>
          <a:p>
            <a:endParaRPr lang="cs-CZ" sz="2000" dirty="0"/>
          </a:p>
          <a:p>
            <a:r>
              <a:rPr lang="cs-CZ" sz="2000" b="1" dirty="0">
                <a:solidFill>
                  <a:schemeClr val="tx2"/>
                </a:solidFill>
              </a:rPr>
              <a:t>Projekt je v souladu s SCLLD příslušné MAS – dokládá se nepovinnou přílohou žádosti.</a:t>
            </a:r>
          </a:p>
          <a:p>
            <a:r>
              <a:rPr lang="cs-CZ" sz="2000" dirty="0">
                <a:solidFill>
                  <a:schemeClr val="tx2"/>
                </a:solidFill>
              </a:rPr>
              <a:t> </a:t>
            </a:r>
          </a:p>
          <a:p>
            <a:r>
              <a:rPr lang="cs-CZ" sz="2000" dirty="0"/>
              <a:t>Lhůta vázanosti projektu na účel trvá 5 let od data převedení dotace na účet příjemce dotace.</a:t>
            </a:r>
          </a:p>
          <a:p>
            <a:endParaRPr lang="cs-CZ" sz="2000" dirty="0"/>
          </a:p>
          <a:p>
            <a:pPr algn="just"/>
            <a:r>
              <a:rPr lang="cs-CZ" sz="2000" b="1" dirty="0">
                <a:solidFill>
                  <a:schemeClr val="tx2"/>
                </a:solidFill>
              </a:rPr>
              <a:t>V případě, že se žadatel zavázal vytvořit pracovní místo, musí vytvořit nové pracovní místo nejpozději do 6 měsíců od data převedení dotace na jeho účet. Závazek počtu nově vytvořených pracovních míst běží ve lhůtě 3 roky v případě malého nebo středního podnik nebo ve lhůtě 5 let od data převedení dotace na účet příjemce dotace v případě velkého podniku.</a:t>
            </a:r>
          </a:p>
        </p:txBody>
      </p:sp>
    </p:spTree>
    <p:extLst>
      <p:ext uri="{BB962C8B-B14F-4D97-AF65-F5344CB8AC3E}">
        <p14:creationId xmlns:p14="http://schemas.microsoft.com/office/powerpoint/2010/main" val="3189637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5827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r>
              <a:rPr lang="cs-CZ" sz="3600" b="1" dirty="0"/>
              <a:t>Společné podmínky pro všechny Fiche</a:t>
            </a: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1028" y="5925950"/>
            <a:ext cx="1828959" cy="737680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413284" y="1331817"/>
            <a:ext cx="82809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323528" y="1141561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Žadatel musí splnit podmínku </a:t>
            </a:r>
            <a:r>
              <a:rPr lang="cs-CZ" sz="2000" b="1" dirty="0"/>
              <a:t>finančního zdraví </a:t>
            </a:r>
            <a:r>
              <a:rPr lang="cs-CZ" sz="2000" dirty="0"/>
              <a:t>u projektů, jejichž </a:t>
            </a:r>
            <a:r>
              <a:rPr lang="cs-CZ" sz="2000" b="1" dirty="0"/>
              <a:t>způsobilé výdaje, ze kterých je stanovena dotace, přesahují 1 000 000 Kč </a:t>
            </a:r>
            <a:r>
              <a:rPr lang="cs-CZ" sz="2000" dirty="0"/>
              <a:t>(podmínky hodnocení, definice a výpočet finančního zdraví jsou uvedeny v Metodice výpočtu finančního zdraví).</a:t>
            </a:r>
          </a:p>
          <a:p>
            <a:endParaRPr lang="cs-CZ" sz="2000" dirty="0"/>
          </a:p>
          <a:p>
            <a:r>
              <a:rPr lang="cs-CZ" sz="2000" b="1" dirty="0">
                <a:solidFill>
                  <a:schemeClr val="tx2"/>
                </a:solidFill>
              </a:rPr>
              <a:t>Po udělení bodů ze strany MAS/SZIF jsou preferenční kritéria závazná po dobu udržitelnosti projektu.</a:t>
            </a:r>
          </a:p>
          <a:p>
            <a:endParaRPr lang="cs-CZ" sz="2000" dirty="0"/>
          </a:p>
          <a:p>
            <a:r>
              <a:rPr lang="cs-CZ" sz="2000" dirty="0"/>
              <a:t>Podpora musí mít motivační účinek. To znamená, že nesmí být zahájeny práce před podáním Žádosti o dotaci. Zahájením prací na projektu se rozumí buď zahájení činnosti, nebo stavebních prací v rámci investice nebo první právně vymahatelný závazek objednat zařízení nebo služby či jiný závazek, v jehož důsledku se projekt nebo činnost stává nezvratnou.</a:t>
            </a:r>
          </a:p>
          <a:p>
            <a:endParaRPr lang="cs-CZ" sz="2000" dirty="0"/>
          </a:p>
          <a:p>
            <a:r>
              <a:rPr lang="cs-CZ" sz="2000" b="1" dirty="0">
                <a:solidFill>
                  <a:schemeClr val="tx2"/>
                </a:solidFill>
              </a:rPr>
              <a:t>Pro všechny Fiche platí minimální bodová hranice 50 bodů. </a:t>
            </a:r>
          </a:p>
        </p:txBody>
      </p:sp>
    </p:spTree>
    <p:extLst>
      <p:ext uri="{BB962C8B-B14F-4D97-AF65-F5344CB8AC3E}">
        <p14:creationId xmlns:p14="http://schemas.microsoft.com/office/powerpoint/2010/main" val="252708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64625" y="289550"/>
            <a:ext cx="5761219" cy="60358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1028" y="5925950"/>
            <a:ext cx="1828959" cy="737680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307031" y="1028636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Pokud předpokládaná hodnota zakázky přesáhne nebo je rovna 400 000,- Kč bez DPH, nebo 500 000,- Kč bez DPH v případě, že je zakázka zadávána žadatelem/příjemcem dotace, který není zadavatelem podle § 4 odst. 1 až 3 ZZVZ, je žadatel/příjemce dotace povinen uskutečnit výběrové řízení. Řídí se přitom Příručkou pro zadávání veřejných zakázek, která je pro něj závazná</a:t>
            </a:r>
          </a:p>
          <a:p>
            <a:endParaRPr lang="cs-CZ" dirty="0"/>
          </a:p>
          <a:p>
            <a:r>
              <a:rPr lang="cs-CZ" dirty="0"/>
              <a:t>Na MAS musí žadatel doložit kompletní dokumentaci k zrealizovanému výběrovému/ zadávacímu řízení včetně aktualizovaného formuláře Žádosti o dotaci </a:t>
            </a:r>
            <a:r>
              <a:rPr lang="cs-CZ" b="1" dirty="0">
                <a:solidFill>
                  <a:srgbClr val="FF0000"/>
                </a:solidFill>
              </a:rPr>
              <a:t>do 14.8.2019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031" y="3401162"/>
            <a:ext cx="5761219" cy="403895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206576" y="3846133"/>
            <a:ext cx="84934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Pokud předpokládaná hodnota zakázky nedosáhne 400 000,- Kč bez DPH, nebo 500 000,- Kč bez DPH v případě, že je zakázka zadávána žadatelem/příjemcem dotace, který není zadavatelem podle § 4 odst. 1 až 3 ZZVZ, je žadatel povinen postupovat transparentně a nediskriminačně. Za průkazný způsob lze považovat záznam - tabulku s uvedením alespoň 3 dodavatelů, která srozumitelně poskytne srovnatelný cenový přehled (tzv. cenový marketing).</a:t>
            </a:r>
          </a:p>
          <a:p>
            <a:endParaRPr lang="cs-CZ" dirty="0"/>
          </a:p>
          <a:p>
            <a:r>
              <a:rPr lang="cs-CZ" dirty="0"/>
              <a:t>Cenový marketing se dodává až současně s Žádostí o platbu</a:t>
            </a:r>
          </a:p>
        </p:txBody>
      </p:sp>
    </p:spTree>
    <p:extLst>
      <p:ext uri="{BB962C8B-B14F-4D97-AF65-F5344CB8AC3E}">
        <p14:creationId xmlns:p14="http://schemas.microsoft.com/office/powerpoint/2010/main" val="359111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43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11072" y="941966"/>
            <a:ext cx="8753416" cy="543936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4200" dirty="0">
                <a:solidFill>
                  <a:schemeClr val="tx2"/>
                </a:solidFill>
              </a:rPr>
              <a:t>V případě, že projekt/část projektu podléhá řízení stavebního úřadu, pak pravomocné a platné (v případě veřejnoprávní smlouvy platné a účinné) odpovídající povolení stavebního úřadu. </a:t>
            </a:r>
          </a:p>
          <a:p>
            <a:pPr marL="0" indent="0">
              <a:buNone/>
            </a:pPr>
            <a:r>
              <a:rPr lang="cs-CZ" sz="4200" dirty="0"/>
              <a:t>V případě, že projekt/část projektu podléhá řízení stavebního úřadu, pak stavebním úřadem ověřená projektová dokumentace předkládaná k řízení stavebního úřadu.</a:t>
            </a:r>
          </a:p>
          <a:p>
            <a:pPr marL="0" indent="0">
              <a:buNone/>
            </a:pPr>
            <a:r>
              <a:rPr lang="cs-CZ" sz="4200" dirty="0">
                <a:solidFill>
                  <a:schemeClr val="tx2"/>
                </a:solidFill>
              </a:rPr>
              <a:t>Půdorys stavby/půdorys dispozice technologie v odpovídajícím měřítku s vyznačením rozměrů stavby/technologie k projektu/části projektu.</a:t>
            </a:r>
          </a:p>
          <a:p>
            <a:pPr marL="0" indent="0">
              <a:buNone/>
            </a:pPr>
            <a:r>
              <a:rPr lang="cs-CZ" sz="4200" dirty="0"/>
              <a:t>Katastrální mapa s vyznačením lokalizace předmětu projektu (netýká se mobilních strojů) v odpovídajícím měřítku, ze které budou patrná čísla pozemků, hranice pozemků, název katastrálního území a měřítko mapy.</a:t>
            </a:r>
          </a:p>
          <a:p>
            <a:pPr marL="0" indent="0">
              <a:buNone/>
            </a:pPr>
            <a:r>
              <a:rPr lang="cs-CZ" sz="4200" dirty="0">
                <a:solidFill>
                  <a:schemeClr val="tx2"/>
                </a:solidFill>
              </a:rPr>
              <a:t>Formuláře pro posouzení finančního zdraví žadatele, u něhož je prokázání vyžadováno - způsobilé výdaje přesahují 1 000 000 Kč .</a:t>
            </a:r>
          </a:p>
          <a:p>
            <a:pPr marL="0" indent="0">
              <a:buNone/>
            </a:pPr>
            <a:r>
              <a:rPr lang="cs-CZ" sz="4200" dirty="0"/>
              <a:t>Pokud žadatel uplatňuje nárok na vyšší míru dotace nebo se jedná o žadatele, který musí pro splnění definice spadat do určité kategorie podniku podle velikosti nebo žádá v režimu de minimis – Prohlášení o zařazení podniku do kategorie mikropodniků, malých a středních podniků podle velikosti dle Přílohy 5 Pravidel.</a:t>
            </a:r>
          </a:p>
          <a:p>
            <a:pPr marL="0" indent="0">
              <a:buNone/>
            </a:pPr>
            <a:r>
              <a:rPr lang="cs-CZ" sz="4200" dirty="0">
                <a:solidFill>
                  <a:schemeClr val="tx2"/>
                </a:solidFill>
              </a:rPr>
              <a:t>V případě nákupu nemovitosti jako výdaje, ze kterého je stanovena dotace, znalecký posudek, ne starší než 6 měsíců před podáním Žádosti o dotaci na MAS.</a:t>
            </a:r>
          </a:p>
          <a:p>
            <a:pPr marL="0" indent="0">
              <a:buNone/>
            </a:pPr>
            <a:r>
              <a:rPr lang="cs-CZ" sz="4200" dirty="0"/>
              <a:t>Další přílohy stanovené MAS a SZIF.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3" y="6150803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109" y="6021288"/>
            <a:ext cx="1828959" cy="73768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241160"/>
            <a:ext cx="5829805" cy="6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51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237" y="331901"/>
            <a:ext cx="6779096" cy="60358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600" b="1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5949280"/>
            <a:ext cx="2682472" cy="70719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1028" y="5925950"/>
            <a:ext cx="1828959" cy="73768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299237"/>
            <a:ext cx="6887584" cy="464639"/>
          </a:xfrm>
          <a:prstGeom prst="rect">
            <a:avLst/>
          </a:prstGeom>
        </p:spPr>
      </p:pic>
      <p:pic>
        <p:nvPicPr>
          <p:cNvPr id="11" name="Zástupný symbol pro obsah 10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477548" y="1155678"/>
            <a:ext cx="7734534" cy="469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092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2011</Words>
  <Application>Microsoft Office PowerPoint</Application>
  <PresentationFormat>Předvádění na obrazovce (4:3)</PresentationFormat>
  <Paragraphs>241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Verdana</vt:lpstr>
      <vt:lpstr>Motiv sady Office</vt:lpstr>
      <vt:lpstr>  3. výzva MAS Moravská cesta Program rozvoje venkova  Seminář pro žadatele     </vt:lpstr>
      <vt:lpstr>Základní informace </vt:lpstr>
      <vt:lpstr>Administrace žádosti o dotaci </vt:lpstr>
      <vt:lpstr>Administrace žádosti o dotaci </vt:lpstr>
      <vt:lpstr> Společné podmínky pro všechny Fiche</vt:lpstr>
      <vt:lpstr> Společné podmínky pro všechny Fiche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Portál farmáře </vt:lpstr>
      <vt:lpstr>Portál farmáře </vt:lpstr>
      <vt:lpstr>Portál farmáře – vzor žádosti </vt:lpstr>
      <vt:lpstr>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juze</dc:creator>
  <cp:lastModifiedBy>Míla-MAS</cp:lastModifiedBy>
  <cp:revision>83</cp:revision>
  <dcterms:created xsi:type="dcterms:W3CDTF">2015-09-08T08:02:22Z</dcterms:created>
  <dcterms:modified xsi:type="dcterms:W3CDTF">2019-01-22T11:28:38Z</dcterms:modified>
</cp:coreProperties>
</file>